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4"/>
  </p:sldMasterIdLst>
  <p:notesMasterIdLst>
    <p:notesMasterId r:id="rId12"/>
  </p:notesMasterIdLst>
  <p:sldIdLst>
    <p:sldId id="267" r:id="rId5"/>
    <p:sldId id="270" r:id="rId6"/>
    <p:sldId id="281" r:id="rId7"/>
    <p:sldId id="271" r:id="rId8"/>
    <p:sldId id="279" r:id="rId9"/>
    <p:sldId id="280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9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9384A3-823E-63A4-D437-002BA665E8D6}" v="3" dt="2022-02-15T10:41:45.149"/>
    <p1510:client id="{8785E90B-3B4A-AF83-41F9-4D0447537639}" v="25" dt="2022-02-09T13:12:07.8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28"/>
    <p:restoredTop sz="94689"/>
  </p:normalViewPr>
  <p:slideViewPr>
    <p:cSldViewPr snapToGrid="0" snapToObjects="1">
      <p:cViewPr varScale="1">
        <p:scale>
          <a:sx n="86" d="100"/>
          <a:sy n="86" d="100"/>
        </p:scale>
        <p:origin x="248" y="6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Martine" userId="S::rachel.martine@fra.ac.uk::822d14d9-16d6-4d42-8c6f-d919e133bf57" providerId="AD" clId="Web-{289384A3-823E-63A4-D437-002BA665E8D6}"/>
    <pc:docChg chg="modSld">
      <pc:chgData name="Rachel Martine" userId="S::rachel.martine@fra.ac.uk::822d14d9-16d6-4d42-8c6f-d919e133bf57" providerId="AD" clId="Web-{289384A3-823E-63A4-D437-002BA665E8D6}" dt="2022-02-15T10:41:44.321" v="0" actId="20577"/>
      <pc:docMkLst>
        <pc:docMk/>
      </pc:docMkLst>
      <pc:sldChg chg="modSp">
        <pc:chgData name="Rachel Martine" userId="S::rachel.martine@fra.ac.uk::822d14d9-16d6-4d42-8c6f-d919e133bf57" providerId="AD" clId="Web-{289384A3-823E-63A4-D437-002BA665E8D6}" dt="2022-02-15T10:41:44.321" v="0" actId="20577"/>
        <pc:sldMkLst>
          <pc:docMk/>
          <pc:sldMk cId="3751004875" sldId="271"/>
        </pc:sldMkLst>
        <pc:spChg chg="mod">
          <ac:chgData name="Rachel Martine" userId="S::rachel.martine@fra.ac.uk::822d14d9-16d6-4d42-8c6f-d919e133bf57" providerId="AD" clId="Web-{289384A3-823E-63A4-D437-002BA665E8D6}" dt="2022-02-15T10:41:44.321" v="0" actId="20577"/>
          <ac:spMkLst>
            <pc:docMk/>
            <pc:sldMk cId="3751004875" sldId="271"/>
            <ac:spMk id="7" creationId="{133BDBDB-A554-0341-944F-8A7833FD99CE}"/>
          </ac:spMkLst>
        </pc:spChg>
      </pc:sldChg>
    </pc:docChg>
  </pc:docChgLst>
  <pc:docChgLst>
    <pc:chgData name="Rachel Martine" userId="S::rachel.martine@fra.ac.uk::822d14d9-16d6-4d42-8c6f-d919e133bf57" providerId="AD" clId="Web-{8785E90B-3B4A-AF83-41F9-4D0447537639}"/>
    <pc:docChg chg="modSld">
      <pc:chgData name="Rachel Martine" userId="S::rachel.martine@fra.ac.uk::822d14d9-16d6-4d42-8c6f-d919e133bf57" providerId="AD" clId="Web-{8785E90B-3B4A-AF83-41F9-4D0447537639}" dt="2022-02-09T13:12:07.808" v="24" actId="1076"/>
      <pc:docMkLst>
        <pc:docMk/>
      </pc:docMkLst>
      <pc:sldChg chg="addSp delSp modSp">
        <pc:chgData name="Rachel Martine" userId="S::rachel.martine@fra.ac.uk::822d14d9-16d6-4d42-8c6f-d919e133bf57" providerId="AD" clId="Web-{8785E90B-3B4A-AF83-41F9-4D0447537639}" dt="2022-02-09T13:07:09.409" v="10" actId="1076"/>
        <pc:sldMkLst>
          <pc:docMk/>
          <pc:sldMk cId="1795417117" sldId="279"/>
        </pc:sldMkLst>
        <pc:spChg chg="del">
          <ac:chgData name="Rachel Martine" userId="S::rachel.martine@fra.ac.uk::822d14d9-16d6-4d42-8c6f-d919e133bf57" providerId="AD" clId="Web-{8785E90B-3B4A-AF83-41F9-4D0447537639}" dt="2022-02-09T13:02:57.747" v="1"/>
          <ac:spMkLst>
            <pc:docMk/>
            <pc:sldMk cId="1795417117" sldId="279"/>
            <ac:spMk id="2" creationId="{D3CD3DE3-31EE-CC41-AF7C-39343A98E0B3}"/>
          </ac:spMkLst>
        </pc:spChg>
        <pc:spChg chg="del mod">
          <ac:chgData name="Rachel Martine" userId="S::rachel.martine@fra.ac.uk::822d14d9-16d6-4d42-8c6f-d919e133bf57" providerId="AD" clId="Web-{8785E90B-3B4A-AF83-41F9-4D0447537639}" dt="2022-02-09T13:02:59.778" v="2"/>
          <ac:spMkLst>
            <pc:docMk/>
            <pc:sldMk cId="1795417117" sldId="279"/>
            <ac:spMk id="3" creationId="{FC6BE6C1-ED01-C945-A0B7-0F6A808DE77D}"/>
          </ac:spMkLst>
        </pc:spChg>
        <pc:spChg chg="add del mod">
          <ac:chgData name="Rachel Martine" userId="S::rachel.martine@fra.ac.uk::822d14d9-16d6-4d42-8c6f-d919e133bf57" providerId="AD" clId="Web-{8785E90B-3B4A-AF83-41F9-4D0447537639}" dt="2022-02-09T13:03:02.169" v="3"/>
          <ac:spMkLst>
            <pc:docMk/>
            <pc:sldMk cId="1795417117" sldId="279"/>
            <ac:spMk id="5" creationId="{F1F53041-5404-4FB4-B46D-2745799A7319}"/>
          </ac:spMkLst>
        </pc:spChg>
        <pc:picChg chg="add mod">
          <ac:chgData name="Rachel Martine" userId="S::rachel.martine@fra.ac.uk::822d14d9-16d6-4d42-8c6f-d919e133bf57" providerId="AD" clId="Web-{8785E90B-3B4A-AF83-41F9-4D0447537639}" dt="2022-02-09T13:07:09.409" v="10" actId="1076"/>
          <ac:picMkLst>
            <pc:docMk/>
            <pc:sldMk cId="1795417117" sldId="279"/>
            <ac:picMk id="6" creationId="{BB9028D2-10E8-4D19-992A-524B4F0ABD6F}"/>
          </ac:picMkLst>
        </pc:picChg>
      </pc:sldChg>
      <pc:sldChg chg="addSp delSp modSp">
        <pc:chgData name="Rachel Martine" userId="S::rachel.martine@fra.ac.uk::822d14d9-16d6-4d42-8c6f-d919e133bf57" providerId="AD" clId="Web-{8785E90B-3B4A-AF83-41F9-4D0447537639}" dt="2022-02-09T13:12:07.808" v="24" actId="1076"/>
        <pc:sldMkLst>
          <pc:docMk/>
          <pc:sldMk cId="2949327723" sldId="280"/>
        </pc:sldMkLst>
        <pc:spChg chg="del">
          <ac:chgData name="Rachel Martine" userId="S::rachel.martine@fra.ac.uk::822d14d9-16d6-4d42-8c6f-d919e133bf57" providerId="AD" clId="Web-{8785E90B-3B4A-AF83-41F9-4D0447537639}" dt="2022-02-09T13:08:44.881" v="11"/>
          <ac:spMkLst>
            <pc:docMk/>
            <pc:sldMk cId="2949327723" sldId="280"/>
            <ac:spMk id="2" creationId="{D162BF22-F178-CA46-B652-E459EEF11819}"/>
          </ac:spMkLst>
        </pc:spChg>
        <pc:spChg chg="del">
          <ac:chgData name="Rachel Martine" userId="S::rachel.martine@fra.ac.uk::822d14d9-16d6-4d42-8c6f-d919e133bf57" providerId="AD" clId="Web-{8785E90B-3B4A-AF83-41F9-4D0447537639}" dt="2022-02-09T13:08:46.740" v="12"/>
          <ac:spMkLst>
            <pc:docMk/>
            <pc:sldMk cId="2949327723" sldId="280"/>
            <ac:spMk id="3" creationId="{88ED1D29-CFF3-6D41-9056-15E065E4323A}"/>
          </ac:spMkLst>
        </pc:spChg>
        <pc:spChg chg="add del mod">
          <ac:chgData name="Rachel Martine" userId="S::rachel.martine@fra.ac.uk::822d14d9-16d6-4d42-8c6f-d919e133bf57" providerId="AD" clId="Web-{8785E90B-3B4A-AF83-41F9-4D0447537639}" dt="2022-02-09T13:09:13.647" v="14"/>
          <ac:spMkLst>
            <pc:docMk/>
            <pc:sldMk cId="2949327723" sldId="280"/>
            <ac:spMk id="5" creationId="{A2EFA703-42CE-4688-90F3-7445E7A2F990}"/>
          </ac:spMkLst>
        </pc:spChg>
        <pc:picChg chg="add mod">
          <ac:chgData name="Rachel Martine" userId="S::rachel.martine@fra.ac.uk::822d14d9-16d6-4d42-8c6f-d919e133bf57" providerId="AD" clId="Web-{8785E90B-3B4A-AF83-41F9-4D0447537639}" dt="2022-02-09T13:12:07.808" v="24" actId="1076"/>
          <ac:picMkLst>
            <pc:docMk/>
            <pc:sldMk cId="2949327723" sldId="280"/>
            <ac:picMk id="6" creationId="{131553FD-108D-44E4-8A8D-5FDC29F1EE8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054C1-F8D3-4D45-A344-9A1446281B2B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9F6A5-9C39-FB44-A654-1705C579E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6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3F56-6397-FC4C-9A25-FADC8E9F9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77913E-5EAE-5048-8E93-D16F55D57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81379-C5DC-A14F-92D7-457E8CC22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59A27-F828-B54F-9F32-07C161553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012EC-E3BF-3945-A41D-3513357E4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0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883FA-CB2C-F546-BB35-13611183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4B4E99-3983-C446-B7FC-0C6E21059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DD58E-2EAA-9742-8CE9-17322D15A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1E5E5-B9BB-334F-8920-A8016D8DE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62733-345E-9F4E-A1C3-C4B518702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6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460005-0187-D948-B972-7F90F1E54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1CA6AD-C4BA-A840-BCF4-7288FB346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F1392-4CE4-1246-B746-78456FEA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2144C-55BD-5441-A7DA-983149AE0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384C8-6011-9E4C-BA05-D6320173B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7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09778-AB04-4B4C-9718-471716FE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B5E8D-671B-8344-B305-75E947FE0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3AF40-4175-104C-AEEC-AE5A7E6ED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A611A-88EE-E64A-B000-246C985BC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803A2-4697-5548-BB51-DDBA541E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7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135F8-B875-324A-9C63-98757C65A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06337-FC15-554C-98CE-14BB76F78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CE5D1-7E28-6140-8015-CE3E60AA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C3FA2-86DB-824A-A08F-61C2AD0F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AD0A3-BA20-FF48-B21E-CFCAD1DD2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9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45624-89A0-8148-8743-78C5BA659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11125-F370-0443-8FA9-BA03A029A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1F7E4-70C6-1F4C-B23D-95622D248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E01C1-3104-034C-B240-3C1262501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88570-4A33-EF43-8ACD-DF0285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9D22C-0330-C842-A295-EAD28FDDA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3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3ECE-A385-7149-968E-499E02537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0B9FF-DAB3-954C-8B51-C0DC6B34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937096-A188-384B-8D73-BF7318477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6CF331-FB37-BF4D-A9A2-19B2783A4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C720D3-B98E-1842-833A-158C8D346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46910F-E860-AE49-AA97-34C4EDFBD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3ABEB4-C1A1-9F41-9070-EAA68E7F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92276-D1E5-6045-863F-B4DA85CD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2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6732-3E0C-804F-AAB4-E729AE6A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717FF8-C089-104F-94C6-7F1D75EE2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88E53-742C-7A41-A331-47B884868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06AFD-553C-AB45-935C-095A45E06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5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E68A50-2A95-3847-B26B-B108E135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A77194-5D5A-3142-8C8B-85C2F6F72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B94AD-5DD7-7D42-A0C6-C31E7E9C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8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1C882-0E0B-9A46-9B79-11536092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7F7A8-388A-504A-A791-2855C993B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73C0D-10A0-1648-877C-AE7FA3DE8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20AF1-FA28-9241-A3C3-D411A2C93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19564-2D6A-9741-850D-15B8DD1F0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C4817-87E3-B842-B746-39588693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4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9E1EC-1E6B-5544-B5A4-D7F1FBB7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5364E7-3336-8B40-B7E5-FC3F041C5C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47904-5C2F-474B-A979-78738AA58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0F069-F225-9B4D-9DE9-96FC3C001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CFBC6-6E97-0544-B1A2-C8BFF1819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E2967-33A2-7043-AD1B-08050F3A5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4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EDC8B8-1F83-FD41-B989-4F74A4C6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1BA8F-4AE7-ED4E-AA9D-D1F7C9FE1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E4A44-6A42-3F41-9185-9D726929F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2B319-58F1-BA4C-AA5D-E1783E6E4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63BB1-A39E-624D-9B8B-8E3D22AD5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4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4xnyr2mCuI?start=78&amp;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7tVddtcCnw?start=59&amp;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2F7D07-AA12-C842-BF22-3CE0518CE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056" y="376518"/>
            <a:ext cx="4736075" cy="6481482"/>
          </a:xfrm>
          <a:prstGeom prst="rect">
            <a:avLst/>
          </a:prstGeom>
        </p:spPr>
      </p:pic>
      <p:pic>
        <p:nvPicPr>
          <p:cNvPr id="7" name="Picture 12" descr="Picture 12">
            <a:extLst>
              <a:ext uri="{FF2B5EF4-FFF2-40B4-BE49-F238E27FC236}">
                <a16:creationId xmlns:a16="http://schemas.microsoft.com/office/drawing/2014/main" id="{390011F8-5161-894F-876C-90FE5816E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8566"/>
            <a:ext cx="1828845" cy="131599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DB22F5-BE0B-B841-9E05-C938213DD6F0}"/>
              </a:ext>
            </a:extLst>
          </p:cNvPr>
          <p:cNvSpPr/>
          <p:nvPr/>
        </p:nvSpPr>
        <p:spPr>
          <a:xfrm>
            <a:off x="1267381" y="4101094"/>
            <a:ext cx="398327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94A2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7FD933-FD33-B842-9367-571DACD47082}"/>
              </a:ext>
            </a:extLst>
          </p:cNvPr>
          <p:cNvSpPr txBox="1">
            <a:spLocks/>
          </p:cNvSpPr>
          <p:nvPr/>
        </p:nvSpPr>
        <p:spPr bwMode="auto">
          <a:xfrm>
            <a:off x="1123813" y="2842766"/>
            <a:ext cx="7450275" cy="774493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GB" altLang="en-US" sz="5400" b="1" kern="0" dirty="0">
                <a:solidFill>
                  <a:srgbClr val="2494A2"/>
                </a:solidFill>
                <a:latin typeface="GT America Expanded Bold" pitchFamily="2" charset="0"/>
                <a:ea typeface="ＭＳ Ｐゴシック"/>
                <a:cs typeface="Helvetica"/>
              </a:rPr>
              <a:t>MARKETING FOR FASHION</a:t>
            </a:r>
            <a:endParaRPr lang="en-GB" altLang="en-US" sz="5400" b="1" u="none" strike="noStrike" kern="0" cap="none" spc="0" normalizeH="0" baseline="0" noProof="0" dirty="0">
              <a:ln>
                <a:noFill/>
              </a:ln>
              <a:solidFill>
                <a:srgbClr val="2494A2"/>
              </a:solidFill>
              <a:effectLst/>
              <a:uLnTx/>
              <a:uFillTx/>
              <a:latin typeface="GT America Expanded Bold" pitchFamily="2" charset="0"/>
              <a:ea typeface="ＭＳ Ｐゴシック"/>
              <a:cs typeface="Helvetic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C71CD5-0A05-0540-8874-23F4E061E0CF}"/>
              </a:ext>
            </a:extLst>
          </p:cNvPr>
          <p:cNvSpPr txBox="1">
            <a:spLocks/>
          </p:cNvSpPr>
          <p:nvPr/>
        </p:nvSpPr>
        <p:spPr bwMode="auto">
          <a:xfrm>
            <a:off x="256881" y="6459711"/>
            <a:ext cx="6004276" cy="16776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GB" altLang="en-US" sz="1600" b="1" u="none" strike="noStrike" kern="0" cap="none" spc="0" normalizeH="0" baseline="0" noProof="0" dirty="0">
                <a:ln w="9525">
                  <a:solidFill>
                    <a:schemeClr val="accent1"/>
                  </a:solidFill>
                </a:ln>
                <a:solidFill>
                  <a:srgbClr val="2494A2"/>
                </a:solidFill>
                <a:effectLst/>
                <a:uLnTx/>
                <a:uFillTx/>
                <a:latin typeface="GT America Expanded Bold" pitchFamily="2" charset="0"/>
                <a:ea typeface="ＭＳ Ｐゴシック"/>
                <a:cs typeface="Helvetica"/>
              </a:rPr>
              <a:t>HOME OF FASHIONS </a:t>
            </a:r>
            <a:r>
              <a:rPr lang="en-GB" altLang="en-US" sz="1600" b="1" kern="0" dirty="0">
                <a:ln w="9525">
                  <a:solidFill>
                    <a:schemeClr val="accent1"/>
                  </a:solidFill>
                </a:ln>
                <a:solidFill>
                  <a:srgbClr val="2494A2"/>
                </a:solidFill>
                <a:latin typeface="GT America Expanded Bold" pitchFamily="2" charset="0"/>
                <a:ea typeface="ＭＳ Ｐゴシック"/>
                <a:cs typeface="Helvetica"/>
              </a:rPr>
              <a:t>NEXT GENERATION</a:t>
            </a:r>
            <a:endParaRPr lang="en-GB" altLang="en-US" sz="1600" b="1" u="none" strike="noStrike" kern="0" cap="none" spc="0" normalizeH="0" baseline="0" noProof="0" dirty="0">
              <a:ln w="9525">
                <a:solidFill>
                  <a:schemeClr val="accent1"/>
                </a:solidFill>
              </a:ln>
              <a:solidFill>
                <a:srgbClr val="2494A2"/>
              </a:solidFill>
              <a:effectLst/>
              <a:uLnTx/>
              <a:uFillTx/>
              <a:latin typeface="GT America Expanded Bold" pitchFamily="2" charset="0"/>
              <a:ea typeface="ＭＳ Ｐゴシック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803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Picture 12">
            <a:extLst>
              <a:ext uri="{FF2B5EF4-FFF2-40B4-BE49-F238E27FC236}">
                <a16:creationId xmlns:a16="http://schemas.microsoft.com/office/drawing/2014/main" id="{29F8D0A2-FCBC-5447-950D-B4BD040E1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566"/>
            <a:ext cx="1828845" cy="131599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6BE44D-18D8-D04B-B257-F8C9776AA887}"/>
              </a:ext>
            </a:extLst>
          </p:cNvPr>
          <p:cNvSpPr txBox="1"/>
          <p:nvPr/>
        </p:nvSpPr>
        <p:spPr>
          <a:xfrm>
            <a:off x="1828845" y="350207"/>
            <a:ext cx="1005835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GT America Expanded Bold" pitchFamily="2" charset="0"/>
                <a:cs typeface="Arial"/>
              </a:rPr>
              <a:t>MARKETING IN FASHION</a:t>
            </a:r>
            <a:endParaRPr lang="en-GB" sz="3200" b="1" dirty="0">
              <a:solidFill>
                <a:schemeClr val="bg1"/>
              </a:solidFill>
              <a:latin typeface="GT America Expanded Bold" pitchFamily="2" charset="0"/>
              <a:cs typeface="Helvetic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F6889B-0E12-BA4D-B1BF-4B119189E7BE}"/>
              </a:ext>
            </a:extLst>
          </p:cNvPr>
          <p:cNvSpPr/>
          <p:nvPr/>
        </p:nvSpPr>
        <p:spPr>
          <a:xfrm>
            <a:off x="1936561" y="1043346"/>
            <a:ext cx="3983277" cy="45719"/>
          </a:xfrm>
          <a:prstGeom prst="rect">
            <a:avLst/>
          </a:prstGeom>
          <a:solidFill>
            <a:srgbClr val="24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94A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DBDB-A554-0341-944F-8A7833FD99CE}"/>
              </a:ext>
            </a:extLst>
          </p:cNvPr>
          <p:cNvSpPr txBox="1"/>
          <p:nvPr/>
        </p:nvSpPr>
        <p:spPr>
          <a:xfrm>
            <a:off x="688026" y="1724433"/>
            <a:ext cx="7946308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3600" dirty="0">
                <a:solidFill>
                  <a:schemeClr val="bg1"/>
                </a:solidFill>
                <a:latin typeface="Helvetica" pitchFamily="2" charset="0"/>
              </a:rPr>
              <a:t>“If marketing has one goal, it is to meet consumers at the moments that most influence their decisions.”​</a:t>
            </a:r>
          </a:p>
          <a:p>
            <a:pPr fontAlgn="base"/>
            <a:r>
              <a:rPr lang="en-US" sz="36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  <a:p>
            <a:pPr fontAlgn="base"/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Court, </a:t>
            </a:r>
            <a:r>
              <a:rPr lang="en-US" sz="2800" dirty="0" err="1">
                <a:solidFill>
                  <a:schemeClr val="bg1"/>
                </a:solidFill>
                <a:latin typeface="Helvetica" pitchFamily="2" charset="0"/>
              </a:rPr>
              <a:t>Elzinga</a:t>
            </a: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, Mulder &amp; </a:t>
            </a:r>
            <a:r>
              <a:rPr lang="en-US" sz="2800" dirty="0" err="1">
                <a:solidFill>
                  <a:schemeClr val="bg1"/>
                </a:solidFill>
                <a:latin typeface="Helvetica" pitchFamily="2" charset="0"/>
              </a:rPr>
              <a:t>Vetvik</a:t>
            </a: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, 2009. </a:t>
            </a:r>
            <a:r>
              <a:rPr lang="en-US" sz="2800" dirty="0" err="1">
                <a:solidFill>
                  <a:schemeClr val="bg1"/>
                </a:solidFill>
                <a:latin typeface="Helvetica" pitchFamily="2" charset="0"/>
              </a:rPr>
              <a:t>mckinsey.com</a:t>
            </a: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  <a:p>
            <a:pPr fontAlgn="base"/>
            <a:endParaRPr lang="en-US" sz="4000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1BC0B3-E49F-114B-BDFA-D0162C378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056" y="376518"/>
            <a:ext cx="4736075" cy="64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59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Picture 12">
            <a:extLst>
              <a:ext uri="{FF2B5EF4-FFF2-40B4-BE49-F238E27FC236}">
                <a16:creationId xmlns:a16="http://schemas.microsoft.com/office/drawing/2014/main" id="{29F8D0A2-FCBC-5447-950D-B4BD040E1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566"/>
            <a:ext cx="1828845" cy="131599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6BE44D-18D8-D04B-B257-F8C9776AA887}"/>
              </a:ext>
            </a:extLst>
          </p:cNvPr>
          <p:cNvSpPr txBox="1"/>
          <p:nvPr/>
        </p:nvSpPr>
        <p:spPr>
          <a:xfrm>
            <a:off x="1828845" y="350207"/>
            <a:ext cx="1005835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GT America Expanded Bold" pitchFamily="2" charset="0"/>
                <a:cs typeface="Arial"/>
              </a:rPr>
              <a:t>KNOW YOUR AUDIENCE</a:t>
            </a:r>
            <a:endParaRPr lang="en-GB" sz="3200" b="1" dirty="0">
              <a:solidFill>
                <a:schemeClr val="bg1"/>
              </a:solidFill>
              <a:latin typeface="GT America Expanded Bold" pitchFamily="2" charset="0"/>
              <a:cs typeface="Helvetic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F6889B-0E12-BA4D-B1BF-4B119189E7BE}"/>
              </a:ext>
            </a:extLst>
          </p:cNvPr>
          <p:cNvSpPr/>
          <p:nvPr/>
        </p:nvSpPr>
        <p:spPr>
          <a:xfrm>
            <a:off x="1936561" y="1043346"/>
            <a:ext cx="3983277" cy="45719"/>
          </a:xfrm>
          <a:prstGeom prst="rect">
            <a:avLst/>
          </a:prstGeom>
          <a:solidFill>
            <a:srgbClr val="24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94A2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B0C34B-71CB-394F-847F-571BD0C52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2414"/>
              </p:ext>
            </p:extLst>
          </p:nvPr>
        </p:nvGraphicFramePr>
        <p:xfrm>
          <a:off x="1828845" y="1873771"/>
          <a:ext cx="7180244" cy="33161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13205">
                  <a:extLst>
                    <a:ext uri="{9D8B030D-6E8A-4147-A177-3AD203B41FA5}">
                      <a16:colId xmlns:a16="http://schemas.microsoft.com/office/drawing/2014/main" val="1981974967"/>
                    </a:ext>
                  </a:extLst>
                </a:gridCol>
                <a:gridCol w="2308455">
                  <a:extLst>
                    <a:ext uri="{9D8B030D-6E8A-4147-A177-3AD203B41FA5}">
                      <a16:colId xmlns:a16="http://schemas.microsoft.com/office/drawing/2014/main" val="1201791832"/>
                    </a:ext>
                  </a:extLst>
                </a:gridCol>
                <a:gridCol w="2158584">
                  <a:extLst>
                    <a:ext uri="{9D8B030D-6E8A-4147-A177-3AD203B41FA5}">
                      <a16:colId xmlns:a16="http://schemas.microsoft.com/office/drawing/2014/main" val="872725761"/>
                    </a:ext>
                  </a:extLst>
                </a:gridCol>
              </a:tblGrid>
              <a:tr h="689548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Helvetica" pitchFamily="2" charset="0"/>
                        </a:rPr>
                        <a:t>Generation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Helvetica" pitchFamily="2" charset="0"/>
                        </a:rPr>
                        <a:t>Births 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Helvetica" pitchFamily="2" charset="0"/>
                        </a:rPr>
                        <a:t>Births 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732274"/>
                  </a:ext>
                </a:extLst>
              </a:tr>
              <a:tr h="592829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Helvetica" pitchFamily="2" charset="0"/>
                        </a:rPr>
                        <a:t>Baby Boomers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Helvetica" pitchFamily="2" charset="0"/>
                        </a:rPr>
                        <a:t>1946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Helvetica" pitchFamily="2" charset="0"/>
                        </a:rPr>
                        <a:t>1964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285289"/>
                  </a:ext>
                </a:extLst>
              </a:tr>
              <a:tr h="592829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Helvetica" pitchFamily="2" charset="0"/>
                        </a:rPr>
                        <a:t>Generation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Helvetica" pitchFamily="2" charset="0"/>
                        </a:rPr>
                        <a:t>1965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Helvetica" pitchFamily="2" charset="0"/>
                        </a:rPr>
                        <a:t>1976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055768"/>
                  </a:ext>
                </a:extLst>
              </a:tr>
              <a:tr h="592829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Helvetica" pitchFamily="2" charset="0"/>
                        </a:rPr>
                        <a:t>Millennials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Helvetica" pitchFamily="2" charset="0"/>
                        </a:rPr>
                        <a:t>1977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Helvetica" pitchFamily="2" charset="0"/>
                        </a:rPr>
                        <a:t>1995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954826"/>
                  </a:ext>
                </a:extLst>
              </a:tr>
              <a:tr h="592829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Helvetica" pitchFamily="2" charset="0"/>
                        </a:rPr>
                        <a:t>Gen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Helvetica" pitchFamily="2" charset="0"/>
                        </a:rPr>
                        <a:t>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Helvetica" pitchFamily="2" charset="0"/>
                        </a:rPr>
                        <a:t>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957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906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Picture 12">
            <a:extLst>
              <a:ext uri="{FF2B5EF4-FFF2-40B4-BE49-F238E27FC236}">
                <a16:creationId xmlns:a16="http://schemas.microsoft.com/office/drawing/2014/main" id="{29F8D0A2-FCBC-5447-950D-B4BD040E1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566"/>
            <a:ext cx="1828845" cy="131599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6BE44D-18D8-D04B-B257-F8C9776AA887}"/>
              </a:ext>
            </a:extLst>
          </p:cNvPr>
          <p:cNvSpPr txBox="1"/>
          <p:nvPr/>
        </p:nvSpPr>
        <p:spPr>
          <a:xfrm>
            <a:off x="1828845" y="350207"/>
            <a:ext cx="1005835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GT America Expanded Bold" pitchFamily="2" charset="0"/>
                <a:cs typeface="Arial"/>
              </a:rPr>
              <a:t>ACTIVITY #1</a:t>
            </a:r>
            <a:endParaRPr lang="en-GB" sz="3200" b="1" dirty="0">
              <a:solidFill>
                <a:schemeClr val="bg1"/>
              </a:solidFill>
              <a:latin typeface="GT America Expanded Bold" pitchFamily="2" charset="0"/>
              <a:cs typeface="Helvetic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F6889B-0E12-BA4D-B1BF-4B119189E7BE}"/>
              </a:ext>
            </a:extLst>
          </p:cNvPr>
          <p:cNvSpPr/>
          <p:nvPr/>
        </p:nvSpPr>
        <p:spPr>
          <a:xfrm>
            <a:off x="1936561" y="1043346"/>
            <a:ext cx="3983277" cy="45719"/>
          </a:xfrm>
          <a:prstGeom prst="rect">
            <a:avLst/>
          </a:prstGeom>
          <a:solidFill>
            <a:srgbClr val="24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94A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DBDB-A554-0341-944F-8A7833FD99CE}"/>
              </a:ext>
            </a:extLst>
          </p:cNvPr>
          <p:cNvSpPr txBox="1"/>
          <p:nvPr/>
        </p:nvSpPr>
        <p:spPr>
          <a:xfrm>
            <a:off x="632447" y="1666202"/>
            <a:ext cx="10574782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CA" sz="3200" dirty="0">
                <a:solidFill>
                  <a:schemeClr val="bg1"/>
                </a:solidFill>
                <a:latin typeface="Helvetica"/>
                <a:cs typeface="Helvetica"/>
              </a:rPr>
              <a:t>Watch the adverts on the next two slides.</a:t>
            </a:r>
          </a:p>
          <a:p>
            <a:pPr fontAlgn="base"/>
            <a:endParaRPr lang="en-CA" sz="3200" dirty="0">
              <a:solidFill>
                <a:schemeClr val="bg1"/>
              </a:solidFill>
              <a:latin typeface="Helvetica" pitchFamily="2" charset="0"/>
              <a:cs typeface="Helvetica"/>
            </a:endParaRPr>
          </a:p>
          <a:p>
            <a:pPr fontAlgn="base"/>
            <a:r>
              <a:rPr lang="en-CA" sz="3200" dirty="0">
                <a:solidFill>
                  <a:schemeClr val="bg1"/>
                </a:solidFill>
                <a:latin typeface="Helvetica"/>
                <a:cs typeface="Helvetica"/>
              </a:rPr>
              <a:t>Write what you think is good and bad. Compare the two and the different techniques used to entice you to buy.   </a:t>
            </a:r>
            <a:endParaRPr lang="en-US" sz="48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04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H&amp;M Conscious: Sustainable fashion through recycled clothes">
            <a:hlinkClick r:id="" action="ppaction://media"/>
            <a:extLst>
              <a:ext uri="{FF2B5EF4-FFF2-40B4-BE49-F238E27FC236}">
                <a16:creationId xmlns:a16="http://schemas.microsoft.com/office/drawing/2014/main" id="{BB9028D2-10E8-4D19-992A-524B4F0ABD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2182" y="217632"/>
            <a:ext cx="9455727" cy="650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17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Hermès – La Maison des Carrés">
            <a:hlinkClick r:id="" action="ppaction://media"/>
            <a:extLst>
              <a:ext uri="{FF2B5EF4-FFF2-40B4-BE49-F238E27FC236}">
                <a16:creationId xmlns:a16="http://schemas.microsoft.com/office/drawing/2014/main" id="{131553FD-108D-44E4-8A8D-5FDC29F1EE8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0910" y="90631"/>
            <a:ext cx="9063181" cy="66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2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Picture 12">
            <a:extLst>
              <a:ext uri="{FF2B5EF4-FFF2-40B4-BE49-F238E27FC236}">
                <a16:creationId xmlns:a16="http://schemas.microsoft.com/office/drawing/2014/main" id="{29F8D0A2-FCBC-5447-950D-B4BD040E1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566"/>
            <a:ext cx="1828845" cy="131599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6BE44D-18D8-D04B-B257-F8C9776AA887}"/>
              </a:ext>
            </a:extLst>
          </p:cNvPr>
          <p:cNvSpPr txBox="1"/>
          <p:nvPr/>
        </p:nvSpPr>
        <p:spPr>
          <a:xfrm>
            <a:off x="1828845" y="261623"/>
            <a:ext cx="1005835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GT America Expanded Bold" pitchFamily="2" charset="0"/>
                <a:cs typeface="Arial"/>
              </a:rPr>
              <a:t>RECAP</a:t>
            </a:r>
            <a:endParaRPr lang="en-GB" sz="4000" b="1" dirty="0">
              <a:solidFill>
                <a:schemeClr val="bg1"/>
              </a:solidFill>
              <a:latin typeface="GT America Expanded Bold" pitchFamily="2" charset="0"/>
              <a:cs typeface="Helvetic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F6889B-0E12-BA4D-B1BF-4B119189E7BE}"/>
              </a:ext>
            </a:extLst>
          </p:cNvPr>
          <p:cNvSpPr/>
          <p:nvPr/>
        </p:nvSpPr>
        <p:spPr>
          <a:xfrm>
            <a:off x="1936561" y="1043346"/>
            <a:ext cx="3983277" cy="45719"/>
          </a:xfrm>
          <a:prstGeom prst="rect">
            <a:avLst/>
          </a:prstGeom>
          <a:solidFill>
            <a:srgbClr val="24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94A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DBDB-A554-0341-944F-8A7833FD99CE}"/>
              </a:ext>
            </a:extLst>
          </p:cNvPr>
          <p:cNvSpPr txBox="1"/>
          <p:nvPr/>
        </p:nvSpPr>
        <p:spPr>
          <a:xfrm>
            <a:off x="632447" y="1666202"/>
            <a:ext cx="10574782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fontAlgn="base">
              <a:buClr>
                <a:srgbClr val="2494A2"/>
              </a:buClr>
              <a:buFont typeface="+mj-lt"/>
              <a:buAutoNum type="arabicPeriod"/>
            </a:pPr>
            <a:r>
              <a:rPr lang="en-GB" sz="3200" dirty="0">
                <a:solidFill>
                  <a:schemeClr val="bg1"/>
                </a:solidFill>
                <a:latin typeface="Helvetica" pitchFamily="2" charset="0"/>
              </a:rPr>
              <a:t>Different generations have different needs, wants and spending capabilities</a:t>
            </a:r>
            <a:r>
              <a:rPr lang="en-US" sz="32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  <a:p>
            <a:pPr marL="457200" indent="-457200" fontAlgn="base">
              <a:buClr>
                <a:srgbClr val="2494A2"/>
              </a:buClr>
              <a:buFont typeface="+mj-lt"/>
              <a:buAutoNum type="arabicPeriod"/>
            </a:pPr>
            <a:r>
              <a:rPr lang="en-GB" sz="3200" dirty="0">
                <a:solidFill>
                  <a:schemeClr val="bg1"/>
                </a:solidFill>
                <a:latin typeface="Helvetica" pitchFamily="2" charset="0"/>
              </a:rPr>
              <a:t>​Times have changed dramatically and will continue to do so</a:t>
            </a:r>
            <a:r>
              <a:rPr lang="en-US" sz="32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  <a:p>
            <a:pPr marL="457200" indent="-457200" fontAlgn="base">
              <a:buClr>
                <a:srgbClr val="2494A2"/>
              </a:buClr>
              <a:buFont typeface="+mj-lt"/>
              <a:buAutoNum type="arabicPeriod"/>
            </a:pPr>
            <a:r>
              <a:rPr lang="en-GB" sz="3200" dirty="0">
                <a:solidFill>
                  <a:schemeClr val="bg1"/>
                </a:solidFill>
                <a:latin typeface="Helvetica" pitchFamily="2" charset="0"/>
              </a:rPr>
              <a:t>​Different generations will interact with different types of marketing channel</a:t>
            </a:r>
            <a:r>
              <a:rPr lang="en-US" sz="32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  <a:p>
            <a:pPr marL="457200" indent="-457200" fontAlgn="base">
              <a:buClr>
                <a:srgbClr val="2494A2"/>
              </a:buClr>
              <a:buFont typeface="+mj-lt"/>
              <a:buAutoNum type="arabicPeriod"/>
            </a:pPr>
            <a:r>
              <a:rPr lang="en-GB" sz="3200" dirty="0">
                <a:solidFill>
                  <a:schemeClr val="bg1"/>
                </a:solidFill>
                <a:latin typeface="Helvetica" pitchFamily="2" charset="0"/>
              </a:rPr>
              <a:t>​Being aware of your customers is key to reaching them</a:t>
            </a:r>
            <a:r>
              <a:rPr lang="en-US" sz="32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  <a:p>
            <a:pPr marL="457200" indent="-457200" fontAlgn="base">
              <a:buClr>
                <a:srgbClr val="2494A2"/>
              </a:buClr>
              <a:buFont typeface="+mj-lt"/>
              <a:buAutoNum type="arabicPeriod"/>
            </a:pPr>
            <a:r>
              <a:rPr lang="en-GB" sz="3200" dirty="0">
                <a:solidFill>
                  <a:schemeClr val="bg1"/>
                </a:solidFill>
                <a:latin typeface="Helvetica" pitchFamily="2" charset="0"/>
              </a:rPr>
              <a:t>​Digital Marketing is more important than ever and has a key role in the future of marketing</a:t>
            </a:r>
            <a:r>
              <a:rPr lang="en-US" sz="32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  <a:p>
            <a:pPr marL="457200" indent="-457200" fontAlgn="base">
              <a:buFont typeface="+mj-lt"/>
              <a:buAutoNum type="arabicPeriod"/>
            </a:pPr>
            <a:endParaRPr lang="en-GB" sz="32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774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2393A2"/>
      </a:dk1>
      <a:lt1>
        <a:srgbClr val="FFFFFF"/>
      </a:lt1>
      <a:dk2>
        <a:srgbClr val="2393A2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14DA8E50F9F4449DB82A6AF5A93802" ma:contentTypeVersion="15" ma:contentTypeDescription="Create a new document." ma:contentTypeScope="" ma:versionID="6ed912307378e22ab0aac1002af82a74">
  <xsd:schema xmlns:xsd="http://www.w3.org/2001/XMLSchema" xmlns:xs="http://www.w3.org/2001/XMLSchema" xmlns:p="http://schemas.microsoft.com/office/2006/metadata/properties" xmlns:ns1="http://schemas.microsoft.com/sharepoint/v3" xmlns:ns2="48ebd83f-0d29-43fc-adf7-85454bb53a10" xmlns:ns3="28eea4e6-9d34-46eb-897c-a6d10532b6d8" targetNamespace="http://schemas.microsoft.com/office/2006/metadata/properties" ma:root="true" ma:fieldsID="ab1353b083e89fb3e5846db9fbfd3117" ns1:_="" ns2:_="" ns3:_="">
    <xsd:import namespace="http://schemas.microsoft.com/sharepoint/v3"/>
    <xsd:import namespace="48ebd83f-0d29-43fc-adf7-85454bb53a10"/>
    <xsd:import namespace="28eea4e6-9d34-46eb-897c-a6d10532b6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bd83f-0d29-43fc-adf7-85454bb53a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ea4e6-9d34-46eb-897c-a6d10532b6d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B94A83-331D-47E2-B3A0-D7BE28682D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5639D9-044C-4CDD-A237-F8E19F989F9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7F28DDC1-7467-44DC-AAD7-503A29D5F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ebd83f-0d29-43fc-adf7-85454bb53a10"/>
    <ds:schemaRef ds:uri="28eea4e6-9d34-46eb-897c-a6d10532b6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8261</TotalTime>
  <Words>234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Rachel Martine</cp:lastModifiedBy>
  <cp:revision>42</cp:revision>
  <dcterms:created xsi:type="dcterms:W3CDTF">2021-09-14T09:21:40Z</dcterms:created>
  <dcterms:modified xsi:type="dcterms:W3CDTF">2022-02-15T10:41:54Z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0x0101001214DA8E50F9F4449DB82A6AF5A93802</vt:lpwstr>
  </property>
</Properties>
</file>