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4"/>
  </p:sldMasterIdLst>
  <p:notesMasterIdLst>
    <p:notesMasterId r:id="rId12"/>
  </p:notesMasterIdLst>
  <p:sldIdLst>
    <p:sldId id="267" r:id="rId5"/>
    <p:sldId id="278" r:id="rId6"/>
    <p:sldId id="279" r:id="rId7"/>
    <p:sldId id="270" r:id="rId8"/>
    <p:sldId id="271" r:id="rId9"/>
    <p:sldId id="281"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94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4EA1FD-87F8-B5C2-8AFE-D8F2D035BFB3}" v="45" dt="2022-02-15T10:41:09.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8"/>
    <p:restoredTop sz="94689"/>
  </p:normalViewPr>
  <p:slideViewPr>
    <p:cSldViewPr snapToGrid="0" snapToObjects="1">
      <p:cViewPr varScale="1">
        <p:scale>
          <a:sx n="108" d="100"/>
          <a:sy n="108" d="100"/>
        </p:scale>
        <p:origin x="592"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Martine" userId="S::rachel.martine@fra.ac.uk::822d14d9-16d6-4d42-8c6f-d919e133bf57" providerId="AD" clId="Web-{244EA1FD-87F8-B5C2-8AFE-D8F2D035BFB3}"/>
    <pc:docChg chg="modSld">
      <pc:chgData name="Rachel Martine" userId="S::rachel.martine@fra.ac.uk::822d14d9-16d6-4d42-8c6f-d919e133bf57" providerId="AD" clId="Web-{244EA1FD-87F8-B5C2-8AFE-D8F2D035BFB3}" dt="2022-02-15T10:41:09.127" v="46" actId="20577"/>
      <pc:docMkLst>
        <pc:docMk/>
      </pc:docMkLst>
      <pc:sldChg chg="modSp">
        <pc:chgData name="Rachel Martine" userId="S::rachel.martine@fra.ac.uk::822d14d9-16d6-4d42-8c6f-d919e133bf57" providerId="AD" clId="Web-{244EA1FD-87F8-B5C2-8AFE-D8F2D035BFB3}" dt="2022-02-15T10:41:09.127" v="46" actId="20577"/>
        <pc:sldMkLst>
          <pc:docMk/>
          <pc:sldMk cId="1969932209" sldId="281"/>
        </pc:sldMkLst>
        <pc:spChg chg="mod">
          <ac:chgData name="Rachel Martine" userId="S::rachel.martine@fra.ac.uk::822d14d9-16d6-4d42-8c6f-d919e133bf57" providerId="AD" clId="Web-{244EA1FD-87F8-B5C2-8AFE-D8F2D035BFB3}" dt="2022-02-15T10:41:09.127" v="46" actId="20577"/>
          <ac:spMkLst>
            <pc:docMk/>
            <pc:sldMk cId="1969932209" sldId="281"/>
            <ac:spMk id="8" creationId="{F2CE753D-EF93-DF4F-A3BF-1C3A3438A48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4054C1-F8D3-4D45-A344-9A1446281B2B}"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9F6A5-9C39-FB44-A654-1705C579E88C}" type="slidenum">
              <a:rPr lang="en-US" smtClean="0"/>
              <a:t>‹#›</a:t>
            </a:fld>
            <a:endParaRPr lang="en-US"/>
          </a:p>
        </p:txBody>
      </p:sp>
    </p:spTree>
    <p:extLst>
      <p:ext uri="{BB962C8B-B14F-4D97-AF65-F5344CB8AC3E}">
        <p14:creationId xmlns:p14="http://schemas.microsoft.com/office/powerpoint/2010/main" val="1925164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3F56-6397-FC4C-9A25-FADC8E9F91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577913E-5EAE-5048-8E93-D16F55D57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B81379-C5DC-A14F-92D7-457E8CC226EB}"/>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44759A27-F828-B54F-9F32-07C161553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012EC-E3BF-3945-A41D-3513357E42EC}"/>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305540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883FA-CB2C-F546-BB35-136111833FC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34B4E99-3983-C446-B7FC-0C6E2105910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BDD58E-2EAA-9742-8CE9-17322D15A767}"/>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0921E5E5-B9BB-334F-8920-A8016D8DE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62733-345E-9F4E-A1C3-C4B5187023F9}"/>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244856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460005-0187-D948-B972-7F90F1E543A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61CA6AD-C4BA-A840-BCF4-7288FB3469B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DF1392-4CE4-1246-B746-78456FEA8153}"/>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2CB2144C-55BD-5441-A7DA-983149AE0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384C8-6011-9E4C-BA05-D6320173B162}"/>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47447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9778-AB04-4B4C-9718-471716FECFF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5B5E8D-671B-8344-B305-75E947FE07C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83AF40-4175-104C-AEEC-AE5A7E6ED4A4}"/>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9B8A611A-88EE-E64A-B000-246C985BC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7803A2-4697-5548-BB51-DDBA541E6490}"/>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342617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135F8-B875-324A-9C63-98757C65AE8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6A06337-FC15-554C-98CE-14BB76F78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2ACE5D1-7E28-6140-8015-CE3E60AACA65}"/>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F1BC3FA2-86DB-824A-A08F-61C2AD0F5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AD0A3-BA20-FF48-B21E-CFCAD1DD2A65}"/>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404789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5624-89A0-8148-8743-78C5BA65910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5911125-F370-0443-8FA9-BA03A029A6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6D1F7E4-70C6-1F4C-B23D-95622D24822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66E01C1-3104-034C-B240-3C126250121D}"/>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6" name="Footer Placeholder 5">
            <a:extLst>
              <a:ext uri="{FF2B5EF4-FFF2-40B4-BE49-F238E27FC236}">
                <a16:creationId xmlns:a16="http://schemas.microsoft.com/office/drawing/2014/main" id="{BE688570-4A33-EF43-8ACD-DF02851CD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79D22C-0330-C842-A295-EAD28FDDAD94}"/>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275453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3ECE-A385-7149-968E-499E0253744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220B9FF-DAB3-954C-8B51-C0DC6B3471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E937096-A188-384B-8D73-BF731847706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B6CF331-FB37-BF4D-A9A2-19B2783A4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9C720D3-B98E-1842-833A-158C8D34674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746910F-E860-AE49-AA97-34C4EDFBD67A}"/>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8" name="Footer Placeholder 7">
            <a:extLst>
              <a:ext uri="{FF2B5EF4-FFF2-40B4-BE49-F238E27FC236}">
                <a16:creationId xmlns:a16="http://schemas.microsoft.com/office/drawing/2014/main" id="{3C3ABEB4-C1A1-9F41-9070-EAA68E7F95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692276-D1E5-6045-863F-B4DA85CD20FE}"/>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1385623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76732-3E0C-804F-AAB4-E729AE6A103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7717FF8-C089-104F-94C6-7F1D75EE2BD9}"/>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4" name="Footer Placeholder 3">
            <a:extLst>
              <a:ext uri="{FF2B5EF4-FFF2-40B4-BE49-F238E27FC236}">
                <a16:creationId xmlns:a16="http://schemas.microsoft.com/office/drawing/2014/main" id="{CB688E53-742C-7A41-A331-47B884868A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F06AFD-553C-AB45-935C-095A45E06855}"/>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100015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68A50-2A95-3847-B26B-B108E1358D53}"/>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3" name="Footer Placeholder 2">
            <a:extLst>
              <a:ext uri="{FF2B5EF4-FFF2-40B4-BE49-F238E27FC236}">
                <a16:creationId xmlns:a16="http://schemas.microsoft.com/office/drawing/2014/main" id="{CAA77194-5D5A-3142-8C8B-85C2F6F729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B94AD-5DD7-7D42-A0C6-C31E7E9C71C2}"/>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101288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1C882-0E0B-9A46-9B79-11536092D5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797F7A8-388A-504A-A791-2855C993B7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E573C0D-10A0-1648-877C-AE7FA3DE8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120AF1-FA28-9241-A3C3-D411A2C93928}"/>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6" name="Footer Placeholder 5">
            <a:extLst>
              <a:ext uri="{FF2B5EF4-FFF2-40B4-BE49-F238E27FC236}">
                <a16:creationId xmlns:a16="http://schemas.microsoft.com/office/drawing/2014/main" id="{06A19564-2D6A-9741-850D-15B8DD1F0C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C4817-87E3-B842-B746-395886935851}"/>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26728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9E1EC-1E6B-5544-B5A4-D7F1FBB759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C5364E7-3336-8B40-B7E5-FC3F041C5C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147904-5C2F-474B-A979-78738AA58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140F069-F225-9B4D-9DE9-96FC3C001982}"/>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6" name="Footer Placeholder 5">
            <a:extLst>
              <a:ext uri="{FF2B5EF4-FFF2-40B4-BE49-F238E27FC236}">
                <a16:creationId xmlns:a16="http://schemas.microsoft.com/office/drawing/2014/main" id="{3AACFBC6-6E97-0544-B1A2-C8BFF1819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8E2967-33A2-7043-AD1B-08050F3A5091}"/>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134544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EDC8B8-1F83-FD41-B989-4F74A4C6E8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DD1BA8F-4AE7-ED4E-AA9D-D1F7C9FE10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FE4A44-6A42-3F41-9185-9D726929F9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FB82B319-58F1-BA4C-AA5D-E1783E6E4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063BB1-A39E-624D-9B8B-8E3D22AD5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80BD4-7DDD-6942-A18B-107C93D33E25}" type="slidenum">
              <a:rPr lang="en-US" smtClean="0"/>
              <a:t>‹#›</a:t>
            </a:fld>
            <a:endParaRPr lang="en-US"/>
          </a:p>
        </p:txBody>
      </p:sp>
    </p:spTree>
    <p:extLst>
      <p:ext uri="{BB962C8B-B14F-4D97-AF65-F5344CB8AC3E}">
        <p14:creationId xmlns:p14="http://schemas.microsoft.com/office/powerpoint/2010/main" val="52454809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2F7D07-AA12-C842-BF22-3CE0518CEC71}"/>
              </a:ext>
            </a:extLst>
          </p:cNvPr>
          <p:cNvPicPr>
            <a:picLocks noChangeAspect="1"/>
          </p:cNvPicPr>
          <p:nvPr/>
        </p:nvPicPr>
        <p:blipFill>
          <a:blip r:embed="rId2"/>
          <a:stretch>
            <a:fillRect/>
          </a:stretch>
        </p:blipFill>
        <p:spPr>
          <a:xfrm>
            <a:off x="7869056" y="376518"/>
            <a:ext cx="4736075" cy="6481482"/>
          </a:xfrm>
          <a:prstGeom prst="rect">
            <a:avLst/>
          </a:prstGeom>
        </p:spPr>
      </p:pic>
      <p:pic>
        <p:nvPicPr>
          <p:cNvPr id="7" name="Picture 12" descr="Picture 12">
            <a:extLst>
              <a:ext uri="{FF2B5EF4-FFF2-40B4-BE49-F238E27FC236}">
                <a16:creationId xmlns:a16="http://schemas.microsoft.com/office/drawing/2014/main" id="{390011F8-5161-894F-876C-90FE5816E295}"/>
              </a:ext>
            </a:extLst>
          </p:cNvPr>
          <p:cNvPicPr>
            <a:picLocks noChangeAspect="1"/>
          </p:cNvPicPr>
          <p:nvPr/>
        </p:nvPicPr>
        <p:blipFill>
          <a:blip r:embed="rId3"/>
          <a:stretch>
            <a:fillRect/>
          </a:stretch>
        </p:blipFill>
        <p:spPr>
          <a:xfrm>
            <a:off x="0" y="-118566"/>
            <a:ext cx="1828845" cy="1315995"/>
          </a:xfrm>
          <a:prstGeom prst="rect">
            <a:avLst/>
          </a:prstGeom>
          <a:ln w="12700">
            <a:miter lim="400000"/>
          </a:ln>
        </p:spPr>
      </p:pic>
      <p:sp>
        <p:nvSpPr>
          <p:cNvPr id="10" name="Rectangle 9">
            <a:extLst>
              <a:ext uri="{FF2B5EF4-FFF2-40B4-BE49-F238E27FC236}">
                <a16:creationId xmlns:a16="http://schemas.microsoft.com/office/drawing/2014/main" id="{0CDB22F5-BE0B-B841-9E05-C938213DD6F0}"/>
              </a:ext>
            </a:extLst>
          </p:cNvPr>
          <p:cNvSpPr/>
          <p:nvPr/>
        </p:nvSpPr>
        <p:spPr>
          <a:xfrm>
            <a:off x="1267381" y="4101094"/>
            <a:ext cx="398327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sp>
        <p:nvSpPr>
          <p:cNvPr id="11" name="Title 1">
            <a:extLst>
              <a:ext uri="{FF2B5EF4-FFF2-40B4-BE49-F238E27FC236}">
                <a16:creationId xmlns:a16="http://schemas.microsoft.com/office/drawing/2014/main" id="{597FD933-FD33-B842-9367-571DACD47082}"/>
              </a:ext>
            </a:extLst>
          </p:cNvPr>
          <p:cNvSpPr txBox="1">
            <a:spLocks/>
          </p:cNvSpPr>
          <p:nvPr/>
        </p:nvSpPr>
        <p:spPr bwMode="auto">
          <a:xfrm>
            <a:off x="1123813" y="2842766"/>
            <a:ext cx="7450275" cy="774493"/>
          </a:xfrm>
          <a:prstGeom prst="rect">
            <a:avLst/>
          </a:prstGeom>
          <a:noFill/>
        </p:spPr>
        <p:txBody>
          <a:bodyPr lIns="91440" tIns="45720" rIns="91440" bIns="4572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a:defRPr/>
            </a:pPr>
            <a:r>
              <a:rPr lang="en-GB" altLang="en-US" sz="5400" b="1" kern="0" dirty="0">
                <a:solidFill>
                  <a:srgbClr val="2494A2"/>
                </a:solidFill>
                <a:latin typeface="GT America Expanded Bold" pitchFamily="2" charset="0"/>
                <a:ea typeface="ＭＳ Ｐゴシック"/>
                <a:cs typeface="Helvetica"/>
              </a:rPr>
              <a:t>GARMENT TECHNOLOGY</a:t>
            </a:r>
            <a:endParaRPr lang="en-GB" altLang="en-US" sz="5400" b="1" u="none" strike="noStrike" kern="0" cap="none" spc="0" normalizeH="0" baseline="0" noProof="0" dirty="0">
              <a:ln>
                <a:noFill/>
              </a:ln>
              <a:solidFill>
                <a:srgbClr val="2494A2"/>
              </a:solidFill>
              <a:effectLst/>
              <a:uLnTx/>
              <a:uFillTx/>
              <a:latin typeface="GT America Expanded Bold" pitchFamily="2" charset="0"/>
              <a:ea typeface="ＭＳ Ｐゴシック"/>
              <a:cs typeface="Helvetica"/>
            </a:endParaRPr>
          </a:p>
        </p:txBody>
      </p:sp>
      <p:sp>
        <p:nvSpPr>
          <p:cNvPr id="8" name="Title 1">
            <a:extLst>
              <a:ext uri="{FF2B5EF4-FFF2-40B4-BE49-F238E27FC236}">
                <a16:creationId xmlns:a16="http://schemas.microsoft.com/office/drawing/2014/main" id="{DBC71CD5-0A05-0540-8874-23F4E061E0CF}"/>
              </a:ext>
            </a:extLst>
          </p:cNvPr>
          <p:cNvSpPr txBox="1">
            <a:spLocks/>
          </p:cNvSpPr>
          <p:nvPr/>
        </p:nvSpPr>
        <p:spPr bwMode="auto">
          <a:xfrm>
            <a:off x="256881" y="6459711"/>
            <a:ext cx="6004276" cy="167765"/>
          </a:xfrm>
          <a:prstGeom prst="rect">
            <a:avLst/>
          </a:prstGeom>
          <a:noFill/>
          <a:ln>
            <a:noFill/>
          </a:ln>
        </p:spPr>
        <p:txBody>
          <a:bodyPr lIns="91440" tIns="45720" rIns="91440" bIns="4572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a:defRPr/>
            </a:pPr>
            <a:r>
              <a:rPr lang="en-GB" altLang="en-US" sz="1600" b="1" u="none" strike="noStrike" kern="0" cap="none" spc="0" normalizeH="0" baseline="0" noProof="0" dirty="0">
                <a:ln w="9525">
                  <a:solidFill>
                    <a:schemeClr val="accent1"/>
                  </a:solidFill>
                </a:ln>
                <a:solidFill>
                  <a:srgbClr val="2494A2"/>
                </a:solidFill>
                <a:effectLst/>
                <a:uLnTx/>
                <a:uFillTx/>
                <a:latin typeface="GT America Expanded Bold" pitchFamily="2" charset="0"/>
                <a:ea typeface="ＭＳ Ｐゴシック"/>
                <a:cs typeface="Helvetica"/>
              </a:rPr>
              <a:t>HOME OF FASHIONS </a:t>
            </a:r>
            <a:r>
              <a:rPr lang="en-GB" altLang="en-US" sz="1600" b="1" kern="0" dirty="0">
                <a:ln w="9525">
                  <a:solidFill>
                    <a:schemeClr val="accent1"/>
                  </a:solidFill>
                </a:ln>
                <a:solidFill>
                  <a:srgbClr val="2494A2"/>
                </a:solidFill>
                <a:latin typeface="GT America Expanded Bold" pitchFamily="2" charset="0"/>
                <a:ea typeface="ＭＳ Ｐゴシック"/>
                <a:cs typeface="Helvetica"/>
              </a:rPr>
              <a:t>NEXT GENERATION</a:t>
            </a:r>
            <a:endParaRPr lang="en-GB" altLang="en-US" sz="1600" b="1" u="none" strike="noStrike" kern="0" cap="none" spc="0" normalizeH="0" baseline="0" noProof="0" dirty="0">
              <a:ln w="9525">
                <a:solidFill>
                  <a:schemeClr val="accent1"/>
                </a:solidFill>
              </a:ln>
              <a:solidFill>
                <a:srgbClr val="2494A2"/>
              </a:solidFill>
              <a:effectLst/>
              <a:uLnTx/>
              <a:uFillTx/>
              <a:latin typeface="GT America Expanded Bold" pitchFamily="2" charset="0"/>
              <a:ea typeface="ＭＳ Ｐゴシック"/>
              <a:cs typeface="Helvetica"/>
            </a:endParaRPr>
          </a:p>
        </p:txBody>
      </p:sp>
    </p:spTree>
    <p:extLst>
      <p:ext uri="{BB962C8B-B14F-4D97-AF65-F5344CB8AC3E}">
        <p14:creationId xmlns:p14="http://schemas.microsoft.com/office/powerpoint/2010/main" val="11803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2F7D07-AA12-C842-BF22-3CE0518CEC71}"/>
              </a:ext>
            </a:extLst>
          </p:cNvPr>
          <p:cNvPicPr>
            <a:picLocks noChangeAspect="1"/>
          </p:cNvPicPr>
          <p:nvPr/>
        </p:nvPicPr>
        <p:blipFill>
          <a:blip r:embed="rId2"/>
          <a:stretch>
            <a:fillRect/>
          </a:stretch>
        </p:blipFill>
        <p:spPr>
          <a:xfrm>
            <a:off x="7869056" y="376518"/>
            <a:ext cx="4736075" cy="6481482"/>
          </a:xfrm>
          <a:prstGeom prst="rect">
            <a:avLst/>
          </a:prstGeom>
        </p:spPr>
      </p:pic>
      <p:pic>
        <p:nvPicPr>
          <p:cNvPr id="7" name="Picture 12" descr="Picture 12">
            <a:extLst>
              <a:ext uri="{FF2B5EF4-FFF2-40B4-BE49-F238E27FC236}">
                <a16:creationId xmlns:a16="http://schemas.microsoft.com/office/drawing/2014/main" id="{390011F8-5161-894F-876C-90FE5816E295}"/>
              </a:ext>
            </a:extLst>
          </p:cNvPr>
          <p:cNvPicPr>
            <a:picLocks noChangeAspect="1"/>
          </p:cNvPicPr>
          <p:nvPr/>
        </p:nvPicPr>
        <p:blipFill>
          <a:blip r:embed="rId3"/>
          <a:stretch>
            <a:fillRect/>
          </a:stretch>
        </p:blipFill>
        <p:spPr>
          <a:xfrm>
            <a:off x="0" y="-118566"/>
            <a:ext cx="1828845" cy="1315995"/>
          </a:xfrm>
          <a:prstGeom prst="rect">
            <a:avLst/>
          </a:prstGeom>
          <a:ln w="12700">
            <a:miter lim="400000"/>
          </a:ln>
        </p:spPr>
      </p:pic>
      <p:sp>
        <p:nvSpPr>
          <p:cNvPr id="10" name="Rectangle 9">
            <a:extLst>
              <a:ext uri="{FF2B5EF4-FFF2-40B4-BE49-F238E27FC236}">
                <a16:creationId xmlns:a16="http://schemas.microsoft.com/office/drawing/2014/main" id="{0CDB22F5-BE0B-B841-9E05-C938213DD6F0}"/>
              </a:ext>
            </a:extLst>
          </p:cNvPr>
          <p:cNvSpPr/>
          <p:nvPr/>
        </p:nvSpPr>
        <p:spPr>
          <a:xfrm>
            <a:off x="1267381" y="4101094"/>
            <a:ext cx="398327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sp>
        <p:nvSpPr>
          <p:cNvPr id="11" name="Title 1">
            <a:extLst>
              <a:ext uri="{FF2B5EF4-FFF2-40B4-BE49-F238E27FC236}">
                <a16:creationId xmlns:a16="http://schemas.microsoft.com/office/drawing/2014/main" id="{597FD933-FD33-B842-9367-571DACD47082}"/>
              </a:ext>
            </a:extLst>
          </p:cNvPr>
          <p:cNvSpPr txBox="1">
            <a:spLocks/>
          </p:cNvSpPr>
          <p:nvPr/>
        </p:nvSpPr>
        <p:spPr bwMode="auto">
          <a:xfrm>
            <a:off x="1123813" y="2735834"/>
            <a:ext cx="7450275" cy="774493"/>
          </a:xfrm>
          <a:prstGeom prst="rect">
            <a:avLst/>
          </a:prstGeom>
          <a:noFill/>
        </p:spPr>
        <p:txBody>
          <a:bodyPr lIns="91440" tIns="45720" rIns="91440" bIns="4572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a:defRPr/>
            </a:pPr>
            <a:r>
              <a:rPr lang="en-GB" altLang="en-US" sz="4000" b="1" kern="0" dirty="0">
                <a:solidFill>
                  <a:srgbClr val="2494A2"/>
                </a:solidFill>
                <a:latin typeface="GT America Expanded Bold" pitchFamily="2" charset="0"/>
                <a:ea typeface="ＭＳ Ｐゴシック"/>
                <a:cs typeface="Helvetica"/>
              </a:rPr>
              <a:t>WHAT DO YOU THINK GARMENT TECHNOLOGY IS?</a:t>
            </a:r>
            <a:endParaRPr lang="en-GB" altLang="en-US" sz="4000" b="1" u="none" strike="noStrike" kern="0" cap="none" spc="0" normalizeH="0" baseline="0" noProof="0" dirty="0">
              <a:ln>
                <a:noFill/>
              </a:ln>
              <a:solidFill>
                <a:srgbClr val="2494A2"/>
              </a:solidFill>
              <a:effectLst/>
              <a:uLnTx/>
              <a:uFillTx/>
              <a:latin typeface="GT America Expanded Bold" pitchFamily="2" charset="0"/>
              <a:ea typeface="ＭＳ Ｐゴシック"/>
              <a:cs typeface="Helvetica"/>
            </a:endParaRPr>
          </a:p>
        </p:txBody>
      </p:sp>
      <p:sp>
        <p:nvSpPr>
          <p:cNvPr id="8" name="Title 1">
            <a:extLst>
              <a:ext uri="{FF2B5EF4-FFF2-40B4-BE49-F238E27FC236}">
                <a16:creationId xmlns:a16="http://schemas.microsoft.com/office/drawing/2014/main" id="{DBC71CD5-0A05-0540-8874-23F4E061E0CF}"/>
              </a:ext>
            </a:extLst>
          </p:cNvPr>
          <p:cNvSpPr txBox="1">
            <a:spLocks/>
          </p:cNvSpPr>
          <p:nvPr/>
        </p:nvSpPr>
        <p:spPr bwMode="auto">
          <a:xfrm>
            <a:off x="256881" y="6459711"/>
            <a:ext cx="6004276" cy="167765"/>
          </a:xfrm>
          <a:prstGeom prst="rect">
            <a:avLst/>
          </a:prstGeom>
          <a:noFill/>
          <a:ln>
            <a:noFill/>
          </a:ln>
        </p:spPr>
        <p:txBody>
          <a:bodyPr lIns="91440" tIns="45720" rIns="91440" bIns="4572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a:defRPr/>
            </a:pPr>
            <a:r>
              <a:rPr lang="en-GB" altLang="en-US" sz="1600" b="1" u="none" strike="noStrike" kern="0" cap="none" spc="0" normalizeH="0" baseline="0" noProof="0" dirty="0">
                <a:ln w="9525">
                  <a:solidFill>
                    <a:schemeClr val="accent1"/>
                  </a:solidFill>
                </a:ln>
                <a:solidFill>
                  <a:srgbClr val="2494A2"/>
                </a:solidFill>
                <a:effectLst/>
                <a:uLnTx/>
                <a:uFillTx/>
                <a:latin typeface="GT America Expanded Bold" pitchFamily="2" charset="0"/>
                <a:ea typeface="ＭＳ Ｐゴシック"/>
                <a:cs typeface="Helvetica"/>
              </a:rPr>
              <a:t>HOME OF FASHIONS </a:t>
            </a:r>
            <a:r>
              <a:rPr lang="en-GB" altLang="en-US" sz="1600" b="1" kern="0" dirty="0">
                <a:ln w="9525">
                  <a:solidFill>
                    <a:schemeClr val="accent1"/>
                  </a:solidFill>
                </a:ln>
                <a:solidFill>
                  <a:srgbClr val="2494A2"/>
                </a:solidFill>
                <a:latin typeface="GT America Expanded Bold" pitchFamily="2" charset="0"/>
                <a:ea typeface="ＭＳ Ｐゴシック"/>
                <a:cs typeface="Helvetica"/>
              </a:rPr>
              <a:t>NEXT GENERATION</a:t>
            </a:r>
            <a:endParaRPr lang="en-GB" altLang="en-US" sz="1600" b="1" u="none" strike="noStrike" kern="0" cap="none" spc="0" normalizeH="0" baseline="0" noProof="0" dirty="0">
              <a:ln w="9525">
                <a:solidFill>
                  <a:schemeClr val="accent1"/>
                </a:solidFill>
              </a:ln>
              <a:solidFill>
                <a:srgbClr val="2494A2"/>
              </a:solidFill>
              <a:effectLst/>
              <a:uLnTx/>
              <a:uFillTx/>
              <a:latin typeface="GT America Expanded Bold" pitchFamily="2" charset="0"/>
              <a:ea typeface="ＭＳ Ｐゴシック"/>
              <a:cs typeface="Helvetica"/>
            </a:endParaRPr>
          </a:p>
        </p:txBody>
      </p:sp>
    </p:spTree>
    <p:extLst>
      <p:ext uri="{BB962C8B-B14F-4D97-AF65-F5344CB8AC3E}">
        <p14:creationId xmlns:p14="http://schemas.microsoft.com/office/powerpoint/2010/main" val="102466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C52A-65D7-B947-9795-EB6EEF09A1B0}"/>
              </a:ext>
            </a:extLst>
          </p:cNvPr>
          <p:cNvSpPr>
            <a:spLocks noGrp="1"/>
          </p:cNvSpPr>
          <p:nvPr>
            <p:ph type="title"/>
          </p:nvPr>
        </p:nvSpPr>
        <p:spPr>
          <a:xfrm>
            <a:off x="1828845" y="0"/>
            <a:ext cx="10515600" cy="1325563"/>
          </a:xfrm>
        </p:spPr>
        <p:txBody>
          <a:bodyPr/>
          <a:lstStyle/>
          <a:p>
            <a:r>
              <a:rPr lang="en-GB" dirty="0">
                <a:latin typeface="GT America Expanded" pitchFamily="2" charset="77"/>
              </a:rPr>
              <a:t>GARMENT TECHNOLOGY</a:t>
            </a:r>
          </a:p>
        </p:txBody>
      </p:sp>
      <p:sp>
        <p:nvSpPr>
          <p:cNvPr id="3" name="Content Placeholder 2">
            <a:extLst>
              <a:ext uri="{FF2B5EF4-FFF2-40B4-BE49-F238E27FC236}">
                <a16:creationId xmlns:a16="http://schemas.microsoft.com/office/drawing/2014/main" id="{8918D892-295D-C74B-A2BA-C32BE3246C1B}"/>
              </a:ext>
            </a:extLst>
          </p:cNvPr>
          <p:cNvSpPr>
            <a:spLocks noGrp="1"/>
          </p:cNvSpPr>
          <p:nvPr>
            <p:ph idx="1"/>
          </p:nvPr>
        </p:nvSpPr>
        <p:spPr>
          <a:xfrm>
            <a:off x="838200" y="1684130"/>
            <a:ext cx="10515600" cy="4336660"/>
          </a:xfrm>
        </p:spPr>
        <p:txBody>
          <a:bodyPr/>
          <a:lstStyle/>
          <a:p>
            <a:pPr marL="0" indent="0">
              <a:buNone/>
            </a:pPr>
            <a:r>
              <a:rPr lang="en-GB" dirty="0">
                <a:solidFill>
                  <a:schemeClr val="bg1"/>
                </a:solidFill>
                <a:latin typeface="Helvetica" pitchFamily="2" charset="0"/>
              </a:rPr>
              <a:t>Garment Technologists are involved with the creation of clothing before it reaches store. They are involved in all stages of garment development, from the initial idea to the product manufacture.</a:t>
            </a:r>
          </a:p>
          <a:p>
            <a:pPr marL="0" indent="0">
              <a:buNone/>
            </a:pPr>
            <a:endParaRPr lang="en-GB" dirty="0">
              <a:solidFill>
                <a:schemeClr val="bg1"/>
              </a:solidFill>
              <a:latin typeface="Helvetica" pitchFamily="2" charset="0"/>
            </a:endParaRPr>
          </a:p>
          <a:p>
            <a:pPr marL="0" indent="0">
              <a:buNone/>
            </a:pPr>
            <a:r>
              <a:rPr lang="en-GB" dirty="0">
                <a:solidFill>
                  <a:schemeClr val="bg1"/>
                </a:solidFill>
                <a:latin typeface="Helvetica" pitchFamily="2" charset="0"/>
              </a:rPr>
              <a:t>As a garment tech, it’s your job to make sure the manufacture of products runs smoothly. The garment technology department is the communicator between brands and factories, making sure that the design team’s vision is aligned with the products themselves. </a:t>
            </a:r>
          </a:p>
        </p:txBody>
      </p:sp>
      <p:sp>
        <p:nvSpPr>
          <p:cNvPr id="4" name="Rectangle 3">
            <a:extLst>
              <a:ext uri="{FF2B5EF4-FFF2-40B4-BE49-F238E27FC236}">
                <a16:creationId xmlns:a16="http://schemas.microsoft.com/office/drawing/2014/main" id="{68A2586D-4216-0F41-AD4A-B150CA643ACC}"/>
              </a:ext>
            </a:extLst>
          </p:cNvPr>
          <p:cNvSpPr/>
          <p:nvPr/>
        </p:nvSpPr>
        <p:spPr>
          <a:xfrm>
            <a:off x="2008645" y="1040271"/>
            <a:ext cx="398327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pic>
        <p:nvPicPr>
          <p:cNvPr id="5" name="Picture 12" descr="Picture 12">
            <a:extLst>
              <a:ext uri="{FF2B5EF4-FFF2-40B4-BE49-F238E27FC236}">
                <a16:creationId xmlns:a16="http://schemas.microsoft.com/office/drawing/2014/main" id="{A76AFCCE-5F69-EE4A-95DC-3ECBE475BBD7}"/>
              </a:ext>
            </a:extLst>
          </p:cNvPr>
          <p:cNvPicPr>
            <a:picLocks noChangeAspect="1"/>
          </p:cNvPicPr>
          <p:nvPr/>
        </p:nvPicPr>
        <p:blipFill>
          <a:blip r:embed="rId2"/>
          <a:stretch>
            <a:fillRect/>
          </a:stretch>
        </p:blipFill>
        <p:spPr>
          <a:xfrm>
            <a:off x="0" y="-118566"/>
            <a:ext cx="1828845" cy="1315995"/>
          </a:xfrm>
          <a:prstGeom prst="rect">
            <a:avLst/>
          </a:prstGeom>
          <a:ln w="12700">
            <a:miter lim="400000"/>
          </a:ln>
        </p:spPr>
      </p:pic>
    </p:spTree>
    <p:extLst>
      <p:ext uri="{BB962C8B-B14F-4D97-AF65-F5344CB8AC3E}">
        <p14:creationId xmlns:p14="http://schemas.microsoft.com/office/powerpoint/2010/main" val="1681298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descr="Picture 12">
            <a:extLst>
              <a:ext uri="{FF2B5EF4-FFF2-40B4-BE49-F238E27FC236}">
                <a16:creationId xmlns:a16="http://schemas.microsoft.com/office/drawing/2014/main" id="{29F8D0A2-FCBC-5447-950D-B4BD040E1556}"/>
              </a:ext>
            </a:extLst>
          </p:cNvPr>
          <p:cNvPicPr>
            <a:picLocks noChangeAspect="1"/>
          </p:cNvPicPr>
          <p:nvPr/>
        </p:nvPicPr>
        <p:blipFill>
          <a:blip r:embed="rId2"/>
          <a:stretch>
            <a:fillRect/>
          </a:stretch>
        </p:blipFill>
        <p:spPr>
          <a:xfrm>
            <a:off x="0" y="-118566"/>
            <a:ext cx="1828845" cy="1315995"/>
          </a:xfrm>
          <a:prstGeom prst="rect">
            <a:avLst/>
          </a:prstGeom>
          <a:ln w="12700">
            <a:miter lim="400000"/>
          </a:ln>
        </p:spPr>
      </p:pic>
      <p:sp>
        <p:nvSpPr>
          <p:cNvPr id="5" name="TextBox 4">
            <a:extLst>
              <a:ext uri="{FF2B5EF4-FFF2-40B4-BE49-F238E27FC236}">
                <a16:creationId xmlns:a16="http://schemas.microsoft.com/office/drawing/2014/main" id="{696BE44D-18D8-D04B-B257-F8C9776AA887}"/>
              </a:ext>
            </a:extLst>
          </p:cNvPr>
          <p:cNvSpPr txBox="1"/>
          <p:nvPr/>
        </p:nvSpPr>
        <p:spPr>
          <a:xfrm>
            <a:off x="1828845" y="164426"/>
            <a:ext cx="10058355" cy="1077218"/>
          </a:xfrm>
          <a:prstGeom prst="rect">
            <a:avLst/>
          </a:prstGeom>
          <a:noFill/>
        </p:spPr>
        <p:txBody>
          <a:bodyPr wrap="square" lIns="91440" tIns="45720" rIns="91440" bIns="45720" rtlCol="0" anchor="t">
            <a:spAutoFit/>
          </a:bodyPr>
          <a:lstStyle/>
          <a:p>
            <a:r>
              <a:rPr lang="en-GB" sz="3200" b="1" dirty="0">
                <a:solidFill>
                  <a:schemeClr val="bg1"/>
                </a:solidFill>
                <a:latin typeface="GT America Expanded Bold" pitchFamily="2" charset="0"/>
                <a:cs typeface="Arial"/>
              </a:rPr>
              <a:t>TOP AREAS IN GARMENT TECHNOLOGY</a:t>
            </a:r>
            <a:endParaRPr lang="en-GB" sz="3200" b="1" dirty="0">
              <a:solidFill>
                <a:schemeClr val="bg1"/>
              </a:solidFill>
              <a:latin typeface="GT America Expanded Bold" pitchFamily="2" charset="0"/>
              <a:cs typeface="Helvetica"/>
            </a:endParaRPr>
          </a:p>
        </p:txBody>
      </p:sp>
      <p:sp>
        <p:nvSpPr>
          <p:cNvPr id="6" name="Rectangle 5">
            <a:extLst>
              <a:ext uri="{FF2B5EF4-FFF2-40B4-BE49-F238E27FC236}">
                <a16:creationId xmlns:a16="http://schemas.microsoft.com/office/drawing/2014/main" id="{A4F6889B-0E12-BA4D-B1BF-4B119189E7BE}"/>
              </a:ext>
            </a:extLst>
          </p:cNvPr>
          <p:cNvSpPr/>
          <p:nvPr/>
        </p:nvSpPr>
        <p:spPr>
          <a:xfrm>
            <a:off x="1947634" y="1195925"/>
            <a:ext cx="3983277" cy="45719"/>
          </a:xfrm>
          <a:prstGeom prst="rect">
            <a:avLst/>
          </a:prstGeom>
          <a:solidFill>
            <a:srgbClr val="24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grpSp>
        <p:nvGrpSpPr>
          <p:cNvPr id="18" name="Group 17">
            <a:extLst>
              <a:ext uri="{FF2B5EF4-FFF2-40B4-BE49-F238E27FC236}">
                <a16:creationId xmlns:a16="http://schemas.microsoft.com/office/drawing/2014/main" id="{CA01CECC-C7F4-A645-B4BB-7435DAD1AF4A}"/>
              </a:ext>
            </a:extLst>
          </p:cNvPr>
          <p:cNvGrpSpPr/>
          <p:nvPr/>
        </p:nvGrpSpPr>
        <p:grpSpPr>
          <a:xfrm>
            <a:off x="890672" y="2311481"/>
            <a:ext cx="10566717" cy="1905000"/>
            <a:chOff x="436584" y="2678381"/>
            <a:chExt cx="10566717" cy="1905000"/>
          </a:xfrm>
        </p:grpSpPr>
        <p:pic>
          <p:nvPicPr>
            <p:cNvPr id="1026" name="Picture 2">
              <a:extLst>
                <a:ext uri="{FF2B5EF4-FFF2-40B4-BE49-F238E27FC236}">
                  <a16:creationId xmlns:a16="http://schemas.microsoft.com/office/drawing/2014/main" id="{FDD3A8FE-B4DC-8346-8757-C13E409C3CEE}"/>
                </a:ext>
              </a:extLst>
            </p:cNvP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36584" y="2729181"/>
              <a:ext cx="1854200" cy="1803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932637A-623D-3840-BF94-698B06853927}"/>
                </a:ext>
              </a:extLst>
            </p:cNvPr>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627842" y="2729181"/>
              <a:ext cx="1803400" cy="1803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3933590-C108-604E-8E8D-5016853C5F37}"/>
                </a:ext>
              </a:extLst>
            </p:cNvPr>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768300" y="2703781"/>
              <a:ext cx="1854200" cy="1854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C215874-1320-0B4A-8EF8-98F20F261D2D}"/>
                </a:ext>
              </a:extLst>
            </p:cNvPr>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959558" y="2729181"/>
              <a:ext cx="1854200" cy="1854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1C56613F-CE1D-ED4F-B352-0B83C5FD776C}"/>
                </a:ext>
              </a:extLst>
            </p:cNvPr>
            <p:cNvPicPr>
              <a:picLocks noChangeAspect="1" noChangeArrowheads="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9149101" y="2678381"/>
              <a:ext cx="1854200" cy="1854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5D55CEEA-9B08-5D42-9196-F0F97B829711}"/>
              </a:ext>
            </a:extLst>
          </p:cNvPr>
          <p:cNvSpPr txBox="1"/>
          <p:nvPr/>
        </p:nvSpPr>
        <p:spPr>
          <a:xfrm>
            <a:off x="749210" y="4465121"/>
            <a:ext cx="2137124" cy="461665"/>
          </a:xfrm>
          <a:prstGeom prst="rect">
            <a:avLst/>
          </a:prstGeom>
          <a:noFill/>
        </p:spPr>
        <p:txBody>
          <a:bodyPr wrap="none" rtlCol="0">
            <a:spAutoFit/>
          </a:bodyPr>
          <a:lstStyle/>
          <a:p>
            <a:r>
              <a:rPr lang="en-GB" sz="2400" dirty="0">
                <a:solidFill>
                  <a:schemeClr val="bg1"/>
                </a:solidFill>
                <a:latin typeface="Helvetica" pitchFamily="2" charset="0"/>
              </a:rPr>
              <a:t>Commerciality</a:t>
            </a:r>
          </a:p>
        </p:txBody>
      </p:sp>
      <p:sp>
        <p:nvSpPr>
          <p:cNvPr id="14" name="TextBox 13">
            <a:extLst>
              <a:ext uri="{FF2B5EF4-FFF2-40B4-BE49-F238E27FC236}">
                <a16:creationId xmlns:a16="http://schemas.microsoft.com/office/drawing/2014/main" id="{489665D7-FF21-A34A-B27F-D7809A360FD8}"/>
              </a:ext>
            </a:extLst>
          </p:cNvPr>
          <p:cNvSpPr txBox="1"/>
          <p:nvPr/>
        </p:nvSpPr>
        <p:spPr>
          <a:xfrm>
            <a:off x="3411999" y="4465122"/>
            <a:ext cx="1143262" cy="461665"/>
          </a:xfrm>
          <a:prstGeom prst="rect">
            <a:avLst/>
          </a:prstGeom>
          <a:noFill/>
        </p:spPr>
        <p:txBody>
          <a:bodyPr wrap="none" rtlCol="0">
            <a:spAutoFit/>
          </a:bodyPr>
          <a:lstStyle/>
          <a:p>
            <a:r>
              <a:rPr lang="en-GB" sz="2400" dirty="0">
                <a:solidFill>
                  <a:schemeClr val="bg1"/>
                </a:solidFill>
                <a:latin typeface="Helvetica" pitchFamily="2" charset="0"/>
              </a:rPr>
              <a:t>Quality</a:t>
            </a:r>
          </a:p>
        </p:txBody>
      </p:sp>
      <p:sp>
        <p:nvSpPr>
          <p:cNvPr id="15" name="TextBox 14">
            <a:extLst>
              <a:ext uri="{FF2B5EF4-FFF2-40B4-BE49-F238E27FC236}">
                <a16:creationId xmlns:a16="http://schemas.microsoft.com/office/drawing/2014/main" id="{4CDDBA1F-7E69-0347-AA4B-A10C5C2DB8D6}"/>
              </a:ext>
            </a:extLst>
          </p:cNvPr>
          <p:cNvSpPr txBox="1"/>
          <p:nvPr/>
        </p:nvSpPr>
        <p:spPr>
          <a:xfrm>
            <a:off x="5602703" y="4465121"/>
            <a:ext cx="1093569" cy="461665"/>
          </a:xfrm>
          <a:prstGeom prst="rect">
            <a:avLst/>
          </a:prstGeom>
          <a:noFill/>
        </p:spPr>
        <p:txBody>
          <a:bodyPr wrap="none" rtlCol="0">
            <a:spAutoFit/>
          </a:bodyPr>
          <a:lstStyle/>
          <a:p>
            <a:r>
              <a:rPr lang="en-GB" sz="2400" dirty="0">
                <a:solidFill>
                  <a:schemeClr val="bg1"/>
                </a:solidFill>
                <a:latin typeface="Helvetica" pitchFamily="2" charset="0"/>
              </a:rPr>
              <a:t>Colour</a:t>
            </a:r>
          </a:p>
        </p:txBody>
      </p:sp>
      <p:sp>
        <p:nvSpPr>
          <p:cNvPr id="16" name="TextBox 15">
            <a:extLst>
              <a:ext uri="{FF2B5EF4-FFF2-40B4-BE49-F238E27FC236}">
                <a16:creationId xmlns:a16="http://schemas.microsoft.com/office/drawing/2014/main" id="{47BFAAD0-2A3A-D246-A04B-E4F7ADA1F5C0}"/>
              </a:ext>
            </a:extLst>
          </p:cNvPr>
          <p:cNvSpPr txBox="1"/>
          <p:nvPr/>
        </p:nvSpPr>
        <p:spPr>
          <a:xfrm>
            <a:off x="7700186" y="4465121"/>
            <a:ext cx="1281120" cy="461665"/>
          </a:xfrm>
          <a:prstGeom prst="rect">
            <a:avLst/>
          </a:prstGeom>
          <a:noFill/>
        </p:spPr>
        <p:txBody>
          <a:bodyPr wrap="none" rtlCol="0">
            <a:spAutoFit/>
          </a:bodyPr>
          <a:lstStyle/>
          <a:p>
            <a:r>
              <a:rPr lang="en-GB" sz="2400" dirty="0">
                <a:solidFill>
                  <a:schemeClr val="bg1"/>
                </a:solidFill>
                <a:latin typeface="Helvetica" pitchFamily="2" charset="0"/>
              </a:rPr>
              <a:t>Material</a:t>
            </a:r>
          </a:p>
        </p:txBody>
      </p:sp>
      <p:sp>
        <p:nvSpPr>
          <p:cNvPr id="17" name="TextBox 16">
            <a:extLst>
              <a:ext uri="{FF2B5EF4-FFF2-40B4-BE49-F238E27FC236}">
                <a16:creationId xmlns:a16="http://schemas.microsoft.com/office/drawing/2014/main" id="{F3051EFD-26A6-E445-A860-B8C7436C0FBC}"/>
              </a:ext>
            </a:extLst>
          </p:cNvPr>
          <p:cNvSpPr txBox="1"/>
          <p:nvPr/>
        </p:nvSpPr>
        <p:spPr>
          <a:xfrm>
            <a:off x="9668514" y="4465120"/>
            <a:ext cx="1723549" cy="461665"/>
          </a:xfrm>
          <a:prstGeom prst="rect">
            <a:avLst/>
          </a:prstGeom>
          <a:noFill/>
        </p:spPr>
        <p:txBody>
          <a:bodyPr wrap="none" rtlCol="0">
            <a:spAutoFit/>
          </a:bodyPr>
          <a:lstStyle/>
          <a:p>
            <a:r>
              <a:rPr lang="en-GB" sz="2400" dirty="0">
                <a:solidFill>
                  <a:schemeClr val="bg1"/>
                </a:solidFill>
                <a:latin typeface="Helvetica" pitchFamily="2" charset="0"/>
              </a:rPr>
              <a:t>Fit &amp; Finish</a:t>
            </a:r>
          </a:p>
        </p:txBody>
      </p:sp>
    </p:spTree>
    <p:extLst>
      <p:ext uri="{BB962C8B-B14F-4D97-AF65-F5344CB8AC3E}">
        <p14:creationId xmlns:p14="http://schemas.microsoft.com/office/powerpoint/2010/main" val="3364959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descr="Picture 12">
            <a:extLst>
              <a:ext uri="{FF2B5EF4-FFF2-40B4-BE49-F238E27FC236}">
                <a16:creationId xmlns:a16="http://schemas.microsoft.com/office/drawing/2014/main" id="{29F8D0A2-FCBC-5447-950D-B4BD040E1556}"/>
              </a:ext>
            </a:extLst>
          </p:cNvPr>
          <p:cNvPicPr>
            <a:picLocks noChangeAspect="1"/>
          </p:cNvPicPr>
          <p:nvPr/>
        </p:nvPicPr>
        <p:blipFill>
          <a:blip r:embed="rId2"/>
          <a:stretch>
            <a:fillRect/>
          </a:stretch>
        </p:blipFill>
        <p:spPr>
          <a:xfrm>
            <a:off x="0" y="-118566"/>
            <a:ext cx="1828845" cy="1315995"/>
          </a:xfrm>
          <a:prstGeom prst="rect">
            <a:avLst/>
          </a:prstGeom>
          <a:ln w="12700">
            <a:miter lim="400000"/>
          </a:ln>
        </p:spPr>
      </p:pic>
      <p:sp>
        <p:nvSpPr>
          <p:cNvPr id="5" name="TextBox 4">
            <a:extLst>
              <a:ext uri="{FF2B5EF4-FFF2-40B4-BE49-F238E27FC236}">
                <a16:creationId xmlns:a16="http://schemas.microsoft.com/office/drawing/2014/main" id="{696BE44D-18D8-D04B-B257-F8C9776AA887}"/>
              </a:ext>
            </a:extLst>
          </p:cNvPr>
          <p:cNvSpPr txBox="1"/>
          <p:nvPr/>
        </p:nvSpPr>
        <p:spPr>
          <a:xfrm>
            <a:off x="1828845" y="350207"/>
            <a:ext cx="10058355" cy="584775"/>
          </a:xfrm>
          <a:prstGeom prst="rect">
            <a:avLst/>
          </a:prstGeom>
          <a:noFill/>
        </p:spPr>
        <p:txBody>
          <a:bodyPr wrap="square" lIns="91440" tIns="45720" rIns="91440" bIns="45720" rtlCol="0" anchor="t">
            <a:spAutoFit/>
          </a:bodyPr>
          <a:lstStyle/>
          <a:p>
            <a:r>
              <a:rPr lang="en-GB" sz="3200" b="1" dirty="0">
                <a:solidFill>
                  <a:schemeClr val="bg1"/>
                </a:solidFill>
                <a:latin typeface="GT America Expanded Bold" pitchFamily="2" charset="0"/>
                <a:cs typeface="Arial"/>
              </a:rPr>
              <a:t>ACTIVITY #1</a:t>
            </a:r>
            <a:endParaRPr lang="en-GB" sz="3200" b="1" dirty="0">
              <a:solidFill>
                <a:schemeClr val="bg1"/>
              </a:solidFill>
              <a:latin typeface="GT America Expanded Bold" pitchFamily="2" charset="0"/>
              <a:cs typeface="Helvetica"/>
            </a:endParaRPr>
          </a:p>
        </p:txBody>
      </p:sp>
      <p:sp>
        <p:nvSpPr>
          <p:cNvPr id="6" name="Rectangle 5">
            <a:extLst>
              <a:ext uri="{FF2B5EF4-FFF2-40B4-BE49-F238E27FC236}">
                <a16:creationId xmlns:a16="http://schemas.microsoft.com/office/drawing/2014/main" id="{A4F6889B-0E12-BA4D-B1BF-4B119189E7BE}"/>
              </a:ext>
            </a:extLst>
          </p:cNvPr>
          <p:cNvSpPr/>
          <p:nvPr/>
        </p:nvSpPr>
        <p:spPr>
          <a:xfrm>
            <a:off x="1936561" y="1043346"/>
            <a:ext cx="3983277" cy="45719"/>
          </a:xfrm>
          <a:prstGeom prst="rect">
            <a:avLst/>
          </a:prstGeom>
          <a:solidFill>
            <a:srgbClr val="24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sp>
        <p:nvSpPr>
          <p:cNvPr id="7" name="TextBox 6">
            <a:extLst>
              <a:ext uri="{FF2B5EF4-FFF2-40B4-BE49-F238E27FC236}">
                <a16:creationId xmlns:a16="http://schemas.microsoft.com/office/drawing/2014/main" id="{133BDBDB-A554-0341-944F-8A7833FD99CE}"/>
              </a:ext>
            </a:extLst>
          </p:cNvPr>
          <p:cNvSpPr txBox="1"/>
          <p:nvPr/>
        </p:nvSpPr>
        <p:spPr>
          <a:xfrm>
            <a:off x="632447" y="1552348"/>
            <a:ext cx="10574782" cy="3046988"/>
          </a:xfrm>
          <a:prstGeom prst="rect">
            <a:avLst/>
          </a:prstGeom>
          <a:noFill/>
        </p:spPr>
        <p:txBody>
          <a:bodyPr wrap="square" lIns="91440" tIns="45720" rIns="91440" bIns="45720" rtlCol="0" anchor="t">
            <a:spAutoFit/>
          </a:bodyPr>
          <a:lstStyle/>
          <a:p>
            <a:pPr fontAlgn="base"/>
            <a:r>
              <a:rPr lang="en-US" sz="3200" dirty="0">
                <a:solidFill>
                  <a:schemeClr val="bg1"/>
                </a:solidFill>
                <a:latin typeface="Helvetica" pitchFamily="2" charset="0"/>
              </a:rPr>
              <a:t>Imagine that you are a Garment Technologist at your </a:t>
            </a:r>
            <a:r>
              <a:rPr lang="en-US" sz="3200" dirty="0" err="1">
                <a:solidFill>
                  <a:schemeClr val="bg1"/>
                </a:solidFill>
                <a:latin typeface="Helvetica" pitchFamily="2" charset="0"/>
              </a:rPr>
              <a:t>favourite</a:t>
            </a:r>
            <a:r>
              <a:rPr lang="en-US" sz="3200" dirty="0">
                <a:solidFill>
                  <a:schemeClr val="bg1"/>
                </a:solidFill>
                <a:latin typeface="Helvetica" pitchFamily="2" charset="0"/>
              </a:rPr>
              <a:t> brand. They have asked for your help in selling a rain jacket as the new product. Ask yourself the questions on the next slide.</a:t>
            </a:r>
          </a:p>
          <a:p>
            <a:pPr fontAlgn="base"/>
            <a:endParaRPr lang="en-US" sz="3200" dirty="0">
              <a:solidFill>
                <a:schemeClr val="bg1"/>
              </a:solidFill>
              <a:latin typeface="Helvetica" pitchFamily="2" charset="0"/>
            </a:endParaRPr>
          </a:p>
          <a:p>
            <a:pPr fontAlgn="base"/>
            <a:endParaRPr lang="en-US" sz="3200" dirty="0">
              <a:solidFill>
                <a:schemeClr val="bg1"/>
              </a:solidFill>
              <a:latin typeface="Helvetica" pitchFamily="2" charset="0"/>
            </a:endParaRPr>
          </a:p>
        </p:txBody>
      </p:sp>
    </p:spTree>
    <p:extLst>
      <p:ext uri="{BB962C8B-B14F-4D97-AF65-F5344CB8AC3E}">
        <p14:creationId xmlns:p14="http://schemas.microsoft.com/office/powerpoint/2010/main" val="3751004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descr="Picture 12">
            <a:extLst>
              <a:ext uri="{FF2B5EF4-FFF2-40B4-BE49-F238E27FC236}">
                <a16:creationId xmlns:a16="http://schemas.microsoft.com/office/drawing/2014/main" id="{29F8D0A2-FCBC-5447-950D-B4BD040E1556}"/>
              </a:ext>
            </a:extLst>
          </p:cNvPr>
          <p:cNvPicPr>
            <a:picLocks noChangeAspect="1"/>
          </p:cNvPicPr>
          <p:nvPr/>
        </p:nvPicPr>
        <p:blipFill>
          <a:blip r:embed="rId2"/>
          <a:stretch>
            <a:fillRect/>
          </a:stretch>
        </p:blipFill>
        <p:spPr>
          <a:xfrm>
            <a:off x="0" y="-118566"/>
            <a:ext cx="1828845" cy="1315995"/>
          </a:xfrm>
          <a:prstGeom prst="rect">
            <a:avLst/>
          </a:prstGeom>
          <a:ln w="12700">
            <a:miter lim="400000"/>
          </a:ln>
        </p:spPr>
      </p:pic>
      <p:sp>
        <p:nvSpPr>
          <p:cNvPr id="5" name="TextBox 4">
            <a:extLst>
              <a:ext uri="{FF2B5EF4-FFF2-40B4-BE49-F238E27FC236}">
                <a16:creationId xmlns:a16="http://schemas.microsoft.com/office/drawing/2014/main" id="{696BE44D-18D8-D04B-B257-F8C9776AA887}"/>
              </a:ext>
            </a:extLst>
          </p:cNvPr>
          <p:cNvSpPr txBox="1"/>
          <p:nvPr/>
        </p:nvSpPr>
        <p:spPr>
          <a:xfrm>
            <a:off x="1828845" y="350207"/>
            <a:ext cx="10058355" cy="584775"/>
          </a:xfrm>
          <a:prstGeom prst="rect">
            <a:avLst/>
          </a:prstGeom>
          <a:noFill/>
        </p:spPr>
        <p:txBody>
          <a:bodyPr wrap="square" lIns="91440" tIns="45720" rIns="91440" bIns="45720" rtlCol="0" anchor="t">
            <a:spAutoFit/>
          </a:bodyPr>
          <a:lstStyle/>
          <a:p>
            <a:r>
              <a:rPr lang="en-GB" sz="3200" b="1" dirty="0">
                <a:solidFill>
                  <a:schemeClr val="bg1"/>
                </a:solidFill>
                <a:latin typeface="GT America Expanded Bold" pitchFamily="2" charset="0"/>
                <a:cs typeface="Arial"/>
              </a:rPr>
              <a:t>ACTIVITY #1</a:t>
            </a:r>
            <a:endParaRPr lang="en-GB" sz="3200" b="1" dirty="0">
              <a:solidFill>
                <a:schemeClr val="bg1"/>
              </a:solidFill>
              <a:latin typeface="GT America Expanded Bold" pitchFamily="2" charset="0"/>
              <a:cs typeface="Helvetica"/>
            </a:endParaRPr>
          </a:p>
        </p:txBody>
      </p:sp>
      <p:sp>
        <p:nvSpPr>
          <p:cNvPr id="6" name="Rectangle 5">
            <a:extLst>
              <a:ext uri="{FF2B5EF4-FFF2-40B4-BE49-F238E27FC236}">
                <a16:creationId xmlns:a16="http://schemas.microsoft.com/office/drawing/2014/main" id="{A4F6889B-0E12-BA4D-B1BF-4B119189E7BE}"/>
              </a:ext>
            </a:extLst>
          </p:cNvPr>
          <p:cNvSpPr/>
          <p:nvPr/>
        </p:nvSpPr>
        <p:spPr>
          <a:xfrm>
            <a:off x="1936561" y="1043346"/>
            <a:ext cx="3983277" cy="45719"/>
          </a:xfrm>
          <a:prstGeom prst="rect">
            <a:avLst/>
          </a:prstGeom>
          <a:solidFill>
            <a:srgbClr val="24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sp>
        <p:nvSpPr>
          <p:cNvPr id="8" name="Content Placeholder 2">
            <a:extLst>
              <a:ext uri="{FF2B5EF4-FFF2-40B4-BE49-F238E27FC236}">
                <a16:creationId xmlns:a16="http://schemas.microsoft.com/office/drawing/2014/main" id="{F2CE753D-EF93-DF4F-A3BF-1C3A3438A481}"/>
              </a:ext>
            </a:extLst>
          </p:cNvPr>
          <p:cNvSpPr txBox="1">
            <a:spLocks/>
          </p:cNvSpPr>
          <p:nvPr/>
        </p:nvSpPr>
        <p:spPr>
          <a:xfrm>
            <a:off x="914422" y="1666202"/>
            <a:ext cx="10515600" cy="4841476"/>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fontAlgn="base">
              <a:buClr>
                <a:srgbClr val="2494A2"/>
              </a:buClr>
              <a:buFont typeface="+mj-lt"/>
              <a:buAutoNum type="arabicPeriod"/>
            </a:pPr>
            <a:r>
              <a:rPr lang="en-US" sz="2800" dirty="0">
                <a:solidFill>
                  <a:schemeClr val="bg1"/>
                </a:solidFill>
                <a:latin typeface="Helvetica" pitchFamily="2" charset="0"/>
              </a:rPr>
              <a:t>Will the product sell well at this brand?​</a:t>
            </a:r>
          </a:p>
          <a:p>
            <a:pPr marL="457200" indent="-457200" algn="l" fontAlgn="base">
              <a:buClr>
                <a:srgbClr val="2494A2"/>
              </a:buClr>
              <a:buFont typeface="+mj-lt"/>
              <a:buAutoNum type="arabicPeriod"/>
            </a:pPr>
            <a:r>
              <a:rPr lang="en-US" sz="2800" dirty="0">
                <a:solidFill>
                  <a:schemeClr val="bg1"/>
                </a:solidFill>
                <a:latin typeface="Helvetica" pitchFamily="2" charset="0"/>
              </a:rPr>
              <a:t>Depending on the fabric you choose, will it meet the quality standards customers expect of the brand?​</a:t>
            </a:r>
          </a:p>
          <a:p>
            <a:pPr marL="457200" indent="-457200" algn="l">
              <a:buClr>
                <a:srgbClr val="2494A2"/>
              </a:buClr>
              <a:buAutoNum type="arabicPeriod"/>
            </a:pPr>
            <a:r>
              <a:rPr lang="en-US" sz="2800" dirty="0">
                <a:solidFill>
                  <a:schemeClr val="bg1"/>
                </a:solidFill>
                <a:latin typeface="Helvetica"/>
                <a:cs typeface="Helvetica"/>
              </a:rPr>
              <a:t>What factors do you need to consider when making this item? </a:t>
            </a:r>
          </a:p>
          <a:p>
            <a:pPr marL="457200" indent="-457200" algn="l" fontAlgn="base">
              <a:buClr>
                <a:srgbClr val="2494A2"/>
              </a:buClr>
              <a:buFont typeface="Gill Sans MT" panose="020B0502020104020203"/>
              <a:buAutoNum type="arabicPeriod"/>
            </a:pPr>
            <a:r>
              <a:rPr lang="en-US" sz="2800" dirty="0">
                <a:solidFill>
                  <a:schemeClr val="bg1"/>
                </a:solidFill>
                <a:latin typeface="Helvetica"/>
                <a:cs typeface="Helvetica"/>
              </a:rPr>
              <a:t>Will it protect the retailer’s reputation?​</a:t>
            </a:r>
          </a:p>
          <a:p>
            <a:pPr marL="457200" indent="-457200" algn="l" fontAlgn="base">
              <a:buClr>
                <a:srgbClr val="2494A2"/>
              </a:buClr>
              <a:buFont typeface="+mj-lt"/>
              <a:buAutoNum type="arabicPeriod"/>
            </a:pPr>
            <a:r>
              <a:rPr lang="en-US" sz="2800" dirty="0">
                <a:solidFill>
                  <a:schemeClr val="bg1"/>
                </a:solidFill>
                <a:latin typeface="Helvetica"/>
                <a:cs typeface="Helvetica"/>
              </a:rPr>
              <a:t>Will you create a quality garment that is fit for purpose &amp; durable?</a:t>
            </a:r>
          </a:p>
          <a:p>
            <a:pPr marL="457200" indent="-457200" algn="l" fontAlgn="base">
              <a:buClr>
                <a:srgbClr val="2494A2"/>
              </a:buClr>
              <a:buFont typeface="+mj-lt"/>
              <a:buAutoNum type="arabicPeriod"/>
            </a:pPr>
            <a:r>
              <a:rPr lang="en-US" sz="2800" dirty="0">
                <a:solidFill>
                  <a:schemeClr val="bg1"/>
                </a:solidFill>
                <a:latin typeface="Helvetica" pitchFamily="2" charset="0"/>
              </a:rPr>
              <a:t>Is there a sustainable option to use instead?</a:t>
            </a:r>
          </a:p>
          <a:p>
            <a:pPr marL="457200" indent="-457200" algn="l" fontAlgn="base">
              <a:buClr>
                <a:srgbClr val="2494A2"/>
              </a:buClr>
              <a:buFont typeface="+mj-lt"/>
              <a:buAutoNum type="arabicPeriod"/>
            </a:pPr>
            <a:r>
              <a:rPr lang="en-US" sz="2800" dirty="0">
                <a:solidFill>
                  <a:schemeClr val="bg1"/>
                </a:solidFill>
                <a:latin typeface="Helvetica" pitchFamily="2" charset="0"/>
              </a:rPr>
              <a:t>Can the designer’s vision appearance of the garment be achieved?  ​</a:t>
            </a:r>
          </a:p>
          <a:p>
            <a:pPr marL="457200" indent="-457200" algn="l" fontAlgn="base">
              <a:buClr>
                <a:srgbClr val="2494A2"/>
              </a:buClr>
              <a:buFont typeface="+mj-lt"/>
              <a:buAutoNum type="arabicPeriod"/>
            </a:pPr>
            <a:r>
              <a:rPr lang="en-US" sz="2800" dirty="0">
                <a:solidFill>
                  <a:schemeClr val="bg1"/>
                </a:solidFill>
                <a:latin typeface="Helvetica" pitchFamily="2" charset="0"/>
              </a:rPr>
              <a:t>Will the fit be correct to the design?​</a:t>
            </a:r>
          </a:p>
          <a:p>
            <a:pPr marL="457200" indent="-457200" algn="l">
              <a:buFont typeface="+mj-lt"/>
              <a:buAutoNum type="arabicPeriod"/>
            </a:pPr>
            <a:endParaRPr lang="en-GB" sz="2800" dirty="0">
              <a:solidFill>
                <a:schemeClr val="bg1"/>
              </a:solidFill>
              <a:latin typeface="Helvetica" pitchFamily="2" charset="0"/>
            </a:endParaRPr>
          </a:p>
        </p:txBody>
      </p:sp>
    </p:spTree>
    <p:extLst>
      <p:ext uri="{BB962C8B-B14F-4D97-AF65-F5344CB8AC3E}">
        <p14:creationId xmlns:p14="http://schemas.microsoft.com/office/powerpoint/2010/main" val="196993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descr="Picture 12">
            <a:extLst>
              <a:ext uri="{FF2B5EF4-FFF2-40B4-BE49-F238E27FC236}">
                <a16:creationId xmlns:a16="http://schemas.microsoft.com/office/drawing/2014/main" id="{29F8D0A2-FCBC-5447-950D-B4BD040E1556}"/>
              </a:ext>
            </a:extLst>
          </p:cNvPr>
          <p:cNvPicPr>
            <a:picLocks noChangeAspect="1"/>
          </p:cNvPicPr>
          <p:nvPr/>
        </p:nvPicPr>
        <p:blipFill>
          <a:blip r:embed="rId2"/>
          <a:stretch>
            <a:fillRect/>
          </a:stretch>
        </p:blipFill>
        <p:spPr>
          <a:xfrm>
            <a:off x="0" y="-118566"/>
            <a:ext cx="1828845" cy="1315995"/>
          </a:xfrm>
          <a:prstGeom prst="rect">
            <a:avLst/>
          </a:prstGeom>
          <a:ln w="12700">
            <a:miter lim="400000"/>
          </a:ln>
        </p:spPr>
      </p:pic>
      <p:sp>
        <p:nvSpPr>
          <p:cNvPr id="5" name="TextBox 4">
            <a:extLst>
              <a:ext uri="{FF2B5EF4-FFF2-40B4-BE49-F238E27FC236}">
                <a16:creationId xmlns:a16="http://schemas.microsoft.com/office/drawing/2014/main" id="{696BE44D-18D8-D04B-B257-F8C9776AA887}"/>
              </a:ext>
            </a:extLst>
          </p:cNvPr>
          <p:cNvSpPr txBox="1"/>
          <p:nvPr/>
        </p:nvSpPr>
        <p:spPr>
          <a:xfrm>
            <a:off x="1828845" y="350207"/>
            <a:ext cx="10058355" cy="584775"/>
          </a:xfrm>
          <a:prstGeom prst="rect">
            <a:avLst/>
          </a:prstGeom>
          <a:noFill/>
        </p:spPr>
        <p:txBody>
          <a:bodyPr wrap="square" lIns="91440" tIns="45720" rIns="91440" bIns="45720" rtlCol="0" anchor="t">
            <a:spAutoFit/>
          </a:bodyPr>
          <a:lstStyle/>
          <a:p>
            <a:r>
              <a:rPr lang="en-GB" sz="3200" b="1" dirty="0">
                <a:solidFill>
                  <a:schemeClr val="bg1"/>
                </a:solidFill>
                <a:latin typeface="GT America Expanded Bold" pitchFamily="2" charset="0"/>
                <a:cs typeface="Arial"/>
              </a:rPr>
              <a:t>RECAP</a:t>
            </a:r>
            <a:endParaRPr lang="en-GB" sz="3200" b="1" dirty="0">
              <a:solidFill>
                <a:schemeClr val="bg1"/>
              </a:solidFill>
              <a:latin typeface="GT America Expanded Bold" pitchFamily="2" charset="0"/>
              <a:cs typeface="Helvetica"/>
            </a:endParaRPr>
          </a:p>
        </p:txBody>
      </p:sp>
      <p:sp>
        <p:nvSpPr>
          <p:cNvPr id="6" name="Rectangle 5">
            <a:extLst>
              <a:ext uri="{FF2B5EF4-FFF2-40B4-BE49-F238E27FC236}">
                <a16:creationId xmlns:a16="http://schemas.microsoft.com/office/drawing/2014/main" id="{A4F6889B-0E12-BA4D-B1BF-4B119189E7BE}"/>
              </a:ext>
            </a:extLst>
          </p:cNvPr>
          <p:cNvSpPr/>
          <p:nvPr/>
        </p:nvSpPr>
        <p:spPr>
          <a:xfrm>
            <a:off x="1936561" y="1043346"/>
            <a:ext cx="3983277" cy="45719"/>
          </a:xfrm>
          <a:prstGeom prst="rect">
            <a:avLst/>
          </a:prstGeom>
          <a:solidFill>
            <a:srgbClr val="24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sp>
        <p:nvSpPr>
          <p:cNvPr id="7" name="TextBox 6">
            <a:extLst>
              <a:ext uri="{FF2B5EF4-FFF2-40B4-BE49-F238E27FC236}">
                <a16:creationId xmlns:a16="http://schemas.microsoft.com/office/drawing/2014/main" id="{133BDBDB-A554-0341-944F-8A7833FD99CE}"/>
              </a:ext>
            </a:extLst>
          </p:cNvPr>
          <p:cNvSpPr txBox="1"/>
          <p:nvPr/>
        </p:nvSpPr>
        <p:spPr>
          <a:xfrm>
            <a:off x="632447" y="1666202"/>
            <a:ext cx="10574782" cy="4308872"/>
          </a:xfrm>
          <a:prstGeom prst="rect">
            <a:avLst/>
          </a:prstGeom>
          <a:noFill/>
        </p:spPr>
        <p:txBody>
          <a:bodyPr wrap="square" lIns="91440" tIns="45720" rIns="91440" bIns="45720" rtlCol="0" anchor="t">
            <a:spAutoFit/>
          </a:bodyPr>
          <a:lstStyle/>
          <a:p>
            <a:pPr marL="457200" indent="-457200" fontAlgn="base">
              <a:spcAft>
                <a:spcPts val="3000"/>
              </a:spcAft>
              <a:buClr>
                <a:srgbClr val="2494A2"/>
              </a:buClr>
              <a:buFont typeface="+mj-lt"/>
              <a:buAutoNum type="arabicPeriod"/>
            </a:pPr>
            <a:r>
              <a:rPr lang="en-GB" sz="2800" dirty="0">
                <a:solidFill>
                  <a:schemeClr val="bg1"/>
                </a:solidFill>
                <a:latin typeface="Helvetica" pitchFamily="2" charset="0"/>
              </a:rPr>
              <a:t>Garment technology is crucial the success of a fashion retailer – ensuring products can be made at the right price, to the required design and maintaining quality standards</a:t>
            </a:r>
            <a:r>
              <a:rPr lang="en-US" sz="2800" dirty="0">
                <a:solidFill>
                  <a:schemeClr val="bg1"/>
                </a:solidFill>
                <a:latin typeface="Helvetica" pitchFamily="2" charset="0"/>
              </a:rPr>
              <a:t>​</a:t>
            </a:r>
          </a:p>
          <a:p>
            <a:pPr marL="457200" indent="-457200" fontAlgn="base">
              <a:spcAft>
                <a:spcPts val="3000"/>
              </a:spcAft>
              <a:buClr>
                <a:srgbClr val="2494A2"/>
              </a:buClr>
              <a:buFont typeface="+mj-lt"/>
              <a:buAutoNum type="arabicPeriod"/>
            </a:pPr>
            <a:r>
              <a:rPr lang="en-GB" sz="2800" dirty="0">
                <a:solidFill>
                  <a:schemeClr val="bg1"/>
                </a:solidFill>
                <a:latin typeface="Helvetica" pitchFamily="2" charset="0"/>
              </a:rPr>
              <a:t>GT’s have to consider the commercial aspects e.g. fabric choices, manufacturing processes and quality standards</a:t>
            </a:r>
            <a:r>
              <a:rPr lang="en-US" sz="2800" dirty="0">
                <a:solidFill>
                  <a:schemeClr val="bg1"/>
                </a:solidFill>
                <a:latin typeface="Helvetica" pitchFamily="2" charset="0"/>
              </a:rPr>
              <a:t>​</a:t>
            </a:r>
          </a:p>
          <a:p>
            <a:pPr marL="457200" indent="-457200" fontAlgn="base">
              <a:spcAft>
                <a:spcPts val="3000"/>
              </a:spcAft>
              <a:buClr>
                <a:srgbClr val="2494A2"/>
              </a:buClr>
              <a:buFont typeface="+mj-lt"/>
              <a:buAutoNum type="arabicPeriod"/>
            </a:pPr>
            <a:r>
              <a:rPr lang="en-GB" sz="2800" dirty="0">
                <a:solidFill>
                  <a:schemeClr val="bg1"/>
                </a:solidFill>
                <a:latin typeface="Helvetica" pitchFamily="2" charset="0"/>
              </a:rPr>
              <a:t>Ensuring products are adapting to trends is also critical, to ensure a retailer’s collections are meeting customer needs and expectations</a:t>
            </a:r>
            <a:r>
              <a:rPr lang="en-US" sz="2800" dirty="0">
                <a:solidFill>
                  <a:schemeClr val="bg1"/>
                </a:solidFill>
                <a:latin typeface="Helvetica" pitchFamily="2" charset="0"/>
              </a:rPr>
              <a:t>​</a:t>
            </a:r>
          </a:p>
        </p:txBody>
      </p:sp>
    </p:spTree>
    <p:extLst>
      <p:ext uri="{BB962C8B-B14F-4D97-AF65-F5344CB8AC3E}">
        <p14:creationId xmlns:p14="http://schemas.microsoft.com/office/powerpoint/2010/main" val="2383203442"/>
      </p:ext>
    </p:extLst>
  </p:cSld>
  <p:clrMapOvr>
    <a:masterClrMapping/>
  </p:clrMapOvr>
</p:sld>
</file>

<file path=ppt/theme/theme1.xml><?xml version="1.0" encoding="utf-8"?>
<a:theme xmlns:a="http://schemas.openxmlformats.org/drawingml/2006/main" name="Office Theme">
  <a:themeElements>
    <a:clrScheme name="Custom 2">
      <a:dk1>
        <a:srgbClr val="2393A2"/>
      </a:dk1>
      <a:lt1>
        <a:srgbClr val="FFFFFF"/>
      </a:lt1>
      <a:dk2>
        <a:srgbClr val="2393A2"/>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14DA8E50F9F4449DB82A6AF5A93802" ma:contentTypeVersion="15" ma:contentTypeDescription="Create a new document." ma:contentTypeScope="" ma:versionID="6ed912307378e22ab0aac1002af82a74">
  <xsd:schema xmlns:xsd="http://www.w3.org/2001/XMLSchema" xmlns:xs="http://www.w3.org/2001/XMLSchema" xmlns:p="http://schemas.microsoft.com/office/2006/metadata/properties" xmlns:ns1="http://schemas.microsoft.com/sharepoint/v3" xmlns:ns2="48ebd83f-0d29-43fc-adf7-85454bb53a10" xmlns:ns3="28eea4e6-9d34-46eb-897c-a6d10532b6d8" targetNamespace="http://schemas.microsoft.com/office/2006/metadata/properties" ma:root="true" ma:fieldsID="ab1353b083e89fb3e5846db9fbfd3117" ns1:_="" ns2:_="" ns3:_="">
    <xsd:import namespace="http://schemas.microsoft.com/sharepoint/v3"/>
    <xsd:import namespace="48ebd83f-0d29-43fc-adf7-85454bb53a10"/>
    <xsd:import namespace="28eea4e6-9d34-46eb-897c-a6d10532b6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ebd83f-0d29-43fc-adf7-85454bb53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eea4e6-9d34-46eb-897c-a6d10532b6d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011197-A988-4ACA-9C8E-C08B94BF68F1}">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D29EED54-0974-4119-9773-CFDB7CD1E45C}">
  <ds:schemaRefs>
    <ds:schemaRef ds:uri="http://schemas.microsoft.com/sharepoint/v3/contenttype/forms"/>
  </ds:schemaRefs>
</ds:datastoreItem>
</file>

<file path=customXml/itemProps3.xml><?xml version="1.0" encoding="utf-8"?>
<ds:datastoreItem xmlns:ds="http://schemas.openxmlformats.org/officeDocument/2006/customXml" ds:itemID="{0C397F31-BC65-4F64-8AD9-1BD490E9C6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ebd83f-0d29-43fc-adf7-85454bb53a10"/>
    <ds:schemaRef ds:uri="28eea4e6-9d34-46eb-897c-a6d10532b6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7197</TotalTime>
  <Words>337</Words>
  <Application>Microsoft Office PowerPoint</Application>
  <PresentationFormat>Widescreen</PresentationFormat>
  <Paragraphs>29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GARMENT TECHNOLOGY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Rachel Martine</cp:lastModifiedBy>
  <cp:revision>26</cp:revision>
  <dcterms:created xsi:type="dcterms:W3CDTF">2021-09-14T09:21:40Z</dcterms:created>
  <dcterms:modified xsi:type="dcterms:W3CDTF">2022-02-15T10:41:13Z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0x0101001214DA8E50F9F4449DB82A6AF5A93802</vt:lpwstr>
  </property>
</Properties>
</file>