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2" r:id="rId4"/>
  </p:sldMasterIdLst>
  <p:notesMasterIdLst>
    <p:notesMasterId r:id="rId10"/>
  </p:notesMasterIdLst>
  <p:sldIdLst>
    <p:sldId id="267" r:id="rId5"/>
    <p:sldId id="263" r:id="rId6"/>
    <p:sldId id="269" r:id="rId7"/>
    <p:sldId id="270" r:id="rId8"/>
    <p:sldId id="25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94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5B8412-F44A-44CD-9381-8F9A93EC04D4}" v="10" dt="2022-02-15T10:39:15.586"/>
    <p1510:client id="{FFF41A15-AC32-A5B4-9D50-ECDAE98795FD}" v="7" dt="2022-02-09T13:02:07.3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18"/>
    <p:restoredTop sz="94715"/>
  </p:normalViewPr>
  <p:slideViewPr>
    <p:cSldViewPr snapToGrid="0" snapToObjects="1">
      <p:cViewPr varScale="1">
        <p:scale>
          <a:sx n="118" d="100"/>
          <a:sy n="118" d="100"/>
        </p:scale>
        <p:origin x="216" y="2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Martine" userId="S::rachel.martine@fra.ac.uk::822d14d9-16d6-4d42-8c6f-d919e133bf57" providerId="AD" clId="Web-{475B8412-F44A-44CD-9381-8F9A93EC04D4}"/>
    <pc:docChg chg="modSld">
      <pc:chgData name="Rachel Martine" userId="S::rachel.martine@fra.ac.uk::822d14d9-16d6-4d42-8c6f-d919e133bf57" providerId="AD" clId="Web-{475B8412-F44A-44CD-9381-8F9A93EC04D4}" dt="2022-02-15T10:39:15.586" v="4" actId="20577"/>
      <pc:docMkLst>
        <pc:docMk/>
      </pc:docMkLst>
      <pc:sldChg chg="modSp">
        <pc:chgData name="Rachel Martine" userId="S::rachel.martine@fra.ac.uk::822d14d9-16d6-4d42-8c6f-d919e133bf57" providerId="AD" clId="Web-{475B8412-F44A-44CD-9381-8F9A93EC04D4}" dt="2022-02-15T10:38:45.585" v="0" actId="20577"/>
        <pc:sldMkLst>
          <pc:docMk/>
          <pc:sldMk cId="3479562397" sldId="263"/>
        </pc:sldMkLst>
        <pc:spChg chg="mod">
          <ac:chgData name="Rachel Martine" userId="S::rachel.martine@fra.ac.uk::822d14d9-16d6-4d42-8c6f-d919e133bf57" providerId="AD" clId="Web-{475B8412-F44A-44CD-9381-8F9A93EC04D4}" dt="2022-02-15T10:38:45.585" v="0" actId="20577"/>
          <ac:spMkLst>
            <pc:docMk/>
            <pc:sldMk cId="3479562397" sldId="263"/>
            <ac:spMk id="9" creationId="{35BC7B40-C9AD-8048-8175-22240D3081A1}"/>
          </ac:spMkLst>
        </pc:spChg>
      </pc:sldChg>
      <pc:sldChg chg="modSp">
        <pc:chgData name="Rachel Martine" userId="S::rachel.martine@fra.ac.uk::822d14d9-16d6-4d42-8c6f-d919e133bf57" providerId="AD" clId="Web-{475B8412-F44A-44CD-9381-8F9A93EC04D4}" dt="2022-02-15T10:39:15.586" v="4" actId="20577"/>
        <pc:sldMkLst>
          <pc:docMk/>
          <pc:sldMk cId="3008011714" sldId="269"/>
        </pc:sldMkLst>
        <pc:spChg chg="mod">
          <ac:chgData name="Rachel Martine" userId="S::rachel.martine@fra.ac.uk::822d14d9-16d6-4d42-8c6f-d919e133bf57" providerId="AD" clId="Web-{475B8412-F44A-44CD-9381-8F9A93EC04D4}" dt="2022-02-15T10:39:15.586" v="4" actId="20577"/>
          <ac:spMkLst>
            <pc:docMk/>
            <pc:sldMk cId="3008011714" sldId="269"/>
            <ac:spMk id="7" creationId="{E806DD59-4B9B-DA40-9677-39E4AF773807}"/>
          </ac:spMkLst>
        </pc:spChg>
      </pc:sldChg>
    </pc:docChg>
  </pc:docChgLst>
  <pc:docChgLst>
    <pc:chgData name="Rachel Martine" userId="S::rachel.martine@fra.ac.uk::822d14d9-16d6-4d42-8c6f-d919e133bf57" providerId="AD" clId="Web-{FFF41A15-AC32-A5B4-9D50-ECDAE98795FD}"/>
    <pc:docChg chg="modSld">
      <pc:chgData name="Rachel Martine" userId="S::rachel.martine@fra.ac.uk::822d14d9-16d6-4d42-8c6f-d919e133bf57" providerId="AD" clId="Web-{FFF41A15-AC32-A5B4-9D50-ECDAE98795FD}" dt="2022-02-09T13:02:05.787" v="5" actId="20577"/>
      <pc:docMkLst>
        <pc:docMk/>
      </pc:docMkLst>
      <pc:sldChg chg="modSp">
        <pc:chgData name="Rachel Martine" userId="S::rachel.martine@fra.ac.uk::822d14d9-16d6-4d42-8c6f-d919e133bf57" providerId="AD" clId="Web-{FFF41A15-AC32-A5B4-9D50-ECDAE98795FD}" dt="2022-02-09T13:02:05.787" v="5" actId="20577"/>
        <pc:sldMkLst>
          <pc:docMk/>
          <pc:sldMk cId="118032921" sldId="267"/>
        </pc:sldMkLst>
        <pc:spChg chg="mod">
          <ac:chgData name="Rachel Martine" userId="S::rachel.martine@fra.ac.uk::822d14d9-16d6-4d42-8c6f-d919e133bf57" providerId="AD" clId="Web-{FFF41A15-AC32-A5B4-9D50-ECDAE98795FD}" dt="2022-02-09T13:02:05.787" v="5" actId="20577"/>
          <ac:spMkLst>
            <pc:docMk/>
            <pc:sldMk cId="118032921" sldId="267"/>
            <ac:spMk id="11" creationId="{597FD933-FD33-B842-9367-571DACD4708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4054C1-F8D3-4D45-A344-9A1446281B2B}" type="datetimeFigureOut">
              <a:rPr lang="en-US" smtClean="0"/>
              <a:t>2/15/2022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39F6A5-9C39-FB44-A654-1705C579E88C}" type="slidenum">
              <a:rPr lang="en-US" smtClean="0"/>
              <a:t>‹#›</a:t>
            </a:fld>
            <a:endParaRPr lang="en-US"/>
          </a:p>
        </p:txBody>
      </p:sp>
    </p:spTree>
    <p:extLst>
      <p:ext uri="{BB962C8B-B14F-4D97-AF65-F5344CB8AC3E}">
        <p14:creationId xmlns:p14="http://schemas.microsoft.com/office/powerpoint/2010/main" val="1925164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9F6A5-9C39-FB44-A654-1705C579E88C}" type="slidenum">
              <a:rPr lang="en-US" smtClean="0"/>
              <a:t>3</a:t>
            </a:fld>
            <a:endParaRPr lang="en-US"/>
          </a:p>
        </p:txBody>
      </p:sp>
    </p:spTree>
    <p:extLst>
      <p:ext uri="{BB962C8B-B14F-4D97-AF65-F5344CB8AC3E}">
        <p14:creationId xmlns:p14="http://schemas.microsoft.com/office/powerpoint/2010/main" val="2869868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9F6A5-9C39-FB44-A654-1705C579E88C}" type="slidenum">
              <a:rPr lang="en-US" smtClean="0"/>
              <a:t>4</a:t>
            </a:fld>
            <a:endParaRPr lang="en-US"/>
          </a:p>
        </p:txBody>
      </p:sp>
    </p:spTree>
    <p:extLst>
      <p:ext uri="{BB962C8B-B14F-4D97-AF65-F5344CB8AC3E}">
        <p14:creationId xmlns:p14="http://schemas.microsoft.com/office/powerpoint/2010/main" val="3918713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39F6A5-9C39-FB44-A654-1705C579E88C}" type="slidenum">
              <a:rPr lang="en-US" smtClean="0"/>
              <a:t>5</a:t>
            </a:fld>
            <a:endParaRPr lang="en-US"/>
          </a:p>
        </p:txBody>
      </p:sp>
    </p:spTree>
    <p:extLst>
      <p:ext uri="{BB962C8B-B14F-4D97-AF65-F5344CB8AC3E}">
        <p14:creationId xmlns:p14="http://schemas.microsoft.com/office/powerpoint/2010/main" val="1394198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93F56-6397-FC4C-9A25-FADC8E9F91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577913E-5EAE-5048-8E93-D16F55D57E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DB81379-C5DC-A14F-92D7-457E8CC226EB}"/>
              </a:ext>
            </a:extLst>
          </p:cNvPr>
          <p:cNvSpPr>
            <a:spLocks noGrp="1"/>
          </p:cNvSpPr>
          <p:nvPr>
            <p:ph type="dt" sz="half" idx="10"/>
          </p:nvPr>
        </p:nvSpPr>
        <p:spPr/>
        <p:txBody>
          <a:bodyPr/>
          <a:lstStyle/>
          <a:p>
            <a:fld id="{1E710F3B-DDBD-CC4B-8C6F-EE9585C77A54}" type="datetimeFigureOut">
              <a:rPr lang="en-US" smtClean="0"/>
              <a:t>2/15/2022</a:t>
            </a:fld>
            <a:endParaRPr lang="en-US"/>
          </a:p>
        </p:txBody>
      </p:sp>
      <p:sp>
        <p:nvSpPr>
          <p:cNvPr id="5" name="Footer Placeholder 4">
            <a:extLst>
              <a:ext uri="{FF2B5EF4-FFF2-40B4-BE49-F238E27FC236}">
                <a16:creationId xmlns:a16="http://schemas.microsoft.com/office/drawing/2014/main" id="{44759A27-F828-B54F-9F32-07C161553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D012EC-E3BF-3945-A41D-3513357E42EC}"/>
              </a:ext>
            </a:extLst>
          </p:cNvPr>
          <p:cNvSpPr>
            <a:spLocks noGrp="1"/>
          </p:cNvSpPr>
          <p:nvPr>
            <p:ph type="sldNum" sz="quarter" idx="12"/>
          </p:nvPr>
        </p:nvSpPr>
        <p:spPr/>
        <p:txBody>
          <a:bodyPr/>
          <a:lstStyle/>
          <a:p>
            <a:fld id="{C2780BD4-7DDD-6942-A18B-107C93D33E25}" type="slidenum">
              <a:rPr lang="en-US" smtClean="0"/>
              <a:t>‹#›</a:t>
            </a:fld>
            <a:endParaRPr lang="en-US"/>
          </a:p>
        </p:txBody>
      </p:sp>
    </p:spTree>
    <p:extLst>
      <p:ext uri="{BB962C8B-B14F-4D97-AF65-F5344CB8AC3E}">
        <p14:creationId xmlns:p14="http://schemas.microsoft.com/office/powerpoint/2010/main" val="3055405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883FA-CB2C-F546-BB35-136111833FC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34B4E99-3983-C446-B7FC-0C6E2105910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ABDD58E-2EAA-9742-8CE9-17322D15A767}"/>
              </a:ext>
            </a:extLst>
          </p:cNvPr>
          <p:cNvSpPr>
            <a:spLocks noGrp="1"/>
          </p:cNvSpPr>
          <p:nvPr>
            <p:ph type="dt" sz="half" idx="10"/>
          </p:nvPr>
        </p:nvSpPr>
        <p:spPr/>
        <p:txBody>
          <a:bodyPr/>
          <a:lstStyle/>
          <a:p>
            <a:fld id="{1E710F3B-DDBD-CC4B-8C6F-EE9585C77A54}" type="datetimeFigureOut">
              <a:rPr lang="en-US" smtClean="0"/>
              <a:t>2/15/2022</a:t>
            </a:fld>
            <a:endParaRPr lang="en-US"/>
          </a:p>
        </p:txBody>
      </p:sp>
      <p:sp>
        <p:nvSpPr>
          <p:cNvPr id="5" name="Footer Placeholder 4">
            <a:extLst>
              <a:ext uri="{FF2B5EF4-FFF2-40B4-BE49-F238E27FC236}">
                <a16:creationId xmlns:a16="http://schemas.microsoft.com/office/drawing/2014/main" id="{0921E5E5-B9BB-334F-8920-A8016D8DEA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062733-345E-9F4E-A1C3-C4B5187023F9}"/>
              </a:ext>
            </a:extLst>
          </p:cNvPr>
          <p:cNvSpPr>
            <a:spLocks noGrp="1"/>
          </p:cNvSpPr>
          <p:nvPr>
            <p:ph type="sldNum" sz="quarter" idx="12"/>
          </p:nvPr>
        </p:nvSpPr>
        <p:spPr/>
        <p:txBody>
          <a:bodyPr/>
          <a:lstStyle/>
          <a:p>
            <a:fld id="{C2780BD4-7DDD-6942-A18B-107C93D33E25}" type="slidenum">
              <a:rPr lang="en-US" smtClean="0"/>
              <a:t>‹#›</a:t>
            </a:fld>
            <a:endParaRPr lang="en-US"/>
          </a:p>
        </p:txBody>
      </p:sp>
    </p:spTree>
    <p:extLst>
      <p:ext uri="{BB962C8B-B14F-4D97-AF65-F5344CB8AC3E}">
        <p14:creationId xmlns:p14="http://schemas.microsoft.com/office/powerpoint/2010/main" val="2448568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460005-0187-D948-B972-7F90F1E543A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61CA6AD-C4BA-A840-BCF4-7288FB3469B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3DF1392-4CE4-1246-B746-78456FEA8153}"/>
              </a:ext>
            </a:extLst>
          </p:cNvPr>
          <p:cNvSpPr>
            <a:spLocks noGrp="1"/>
          </p:cNvSpPr>
          <p:nvPr>
            <p:ph type="dt" sz="half" idx="10"/>
          </p:nvPr>
        </p:nvSpPr>
        <p:spPr/>
        <p:txBody>
          <a:bodyPr/>
          <a:lstStyle/>
          <a:p>
            <a:fld id="{1E710F3B-DDBD-CC4B-8C6F-EE9585C77A54}" type="datetimeFigureOut">
              <a:rPr lang="en-US" smtClean="0"/>
              <a:t>2/15/2022</a:t>
            </a:fld>
            <a:endParaRPr lang="en-US"/>
          </a:p>
        </p:txBody>
      </p:sp>
      <p:sp>
        <p:nvSpPr>
          <p:cNvPr id="5" name="Footer Placeholder 4">
            <a:extLst>
              <a:ext uri="{FF2B5EF4-FFF2-40B4-BE49-F238E27FC236}">
                <a16:creationId xmlns:a16="http://schemas.microsoft.com/office/drawing/2014/main" id="{2CB2144C-55BD-5441-A7DA-983149AE04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5384C8-6011-9E4C-BA05-D6320173B162}"/>
              </a:ext>
            </a:extLst>
          </p:cNvPr>
          <p:cNvSpPr>
            <a:spLocks noGrp="1"/>
          </p:cNvSpPr>
          <p:nvPr>
            <p:ph type="sldNum" sz="quarter" idx="12"/>
          </p:nvPr>
        </p:nvSpPr>
        <p:spPr/>
        <p:txBody>
          <a:bodyPr/>
          <a:lstStyle/>
          <a:p>
            <a:fld id="{C2780BD4-7DDD-6942-A18B-107C93D33E25}" type="slidenum">
              <a:rPr lang="en-US" smtClean="0"/>
              <a:t>‹#›</a:t>
            </a:fld>
            <a:endParaRPr lang="en-US"/>
          </a:p>
        </p:txBody>
      </p:sp>
    </p:spTree>
    <p:extLst>
      <p:ext uri="{BB962C8B-B14F-4D97-AF65-F5344CB8AC3E}">
        <p14:creationId xmlns:p14="http://schemas.microsoft.com/office/powerpoint/2010/main" val="474472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09778-AB04-4B4C-9718-471716FECFF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05B5E8D-671B-8344-B305-75E947FE07C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783AF40-4175-104C-AEEC-AE5A7E6ED4A4}"/>
              </a:ext>
            </a:extLst>
          </p:cNvPr>
          <p:cNvSpPr>
            <a:spLocks noGrp="1"/>
          </p:cNvSpPr>
          <p:nvPr>
            <p:ph type="dt" sz="half" idx="10"/>
          </p:nvPr>
        </p:nvSpPr>
        <p:spPr/>
        <p:txBody>
          <a:bodyPr/>
          <a:lstStyle/>
          <a:p>
            <a:fld id="{1E710F3B-DDBD-CC4B-8C6F-EE9585C77A54}" type="datetimeFigureOut">
              <a:rPr lang="en-US" smtClean="0"/>
              <a:t>2/15/2022</a:t>
            </a:fld>
            <a:endParaRPr lang="en-US"/>
          </a:p>
        </p:txBody>
      </p:sp>
      <p:sp>
        <p:nvSpPr>
          <p:cNvPr id="5" name="Footer Placeholder 4">
            <a:extLst>
              <a:ext uri="{FF2B5EF4-FFF2-40B4-BE49-F238E27FC236}">
                <a16:creationId xmlns:a16="http://schemas.microsoft.com/office/drawing/2014/main" id="{9B8A611A-88EE-E64A-B000-246C985BCC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7803A2-4697-5548-BB51-DDBA541E6490}"/>
              </a:ext>
            </a:extLst>
          </p:cNvPr>
          <p:cNvSpPr>
            <a:spLocks noGrp="1"/>
          </p:cNvSpPr>
          <p:nvPr>
            <p:ph type="sldNum" sz="quarter" idx="12"/>
          </p:nvPr>
        </p:nvSpPr>
        <p:spPr/>
        <p:txBody>
          <a:bodyPr/>
          <a:lstStyle/>
          <a:p>
            <a:fld id="{C2780BD4-7DDD-6942-A18B-107C93D33E25}" type="slidenum">
              <a:rPr lang="en-US" smtClean="0"/>
              <a:t>‹#›</a:t>
            </a:fld>
            <a:endParaRPr lang="en-US"/>
          </a:p>
        </p:txBody>
      </p:sp>
    </p:spTree>
    <p:extLst>
      <p:ext uri="{BB962C8B-B14F-4D97-AF65-F5344CB8AC3E}">
        <p14:creationId xmlns:p14="http://schemas.microsoft.com/office/powerpoint/2010/main" val="3426175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135F8-B875-324A-9C63-98757C65AE8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6A06337-FC15-554C-98CE-14BB76F787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2ACE5D1-7E28-6140-8015-CE3E60AACA65}"/>
              </a:ext>
            </a:extLst>
          </p:cNvPr>
          <p:cNvSpPr>
            <a:spLocks noGrp="1"/>
          </p:cNvSpPr>
          <p:nvPr>
            <p:ph type="dt" sz="half" idx="10"/>
          </p:nvPr>
        </p:nvSpPr>
        <p:spPr/>
        <p:txBody>
          <a:bodyPr/>
          <a:lstStyle/>
          <a:p>
            <a:fld id="{1E710F3B-DDBD-CC4B-8C6F-EE9585C77A54}" type="datetimeFigureOut">
              <a:rPr lang="en-US" smtClean="0"/>
              <a:t>2/15/2022</a:t>
            </a:fld>
            <a:endParaRPr lang="en-US"/>
          </a:p>
        </p:txBody>
      </p:sp>
      <p:sp>
        <p:nvSpPr>
          <p:cNvPr id="5" name="Footer Placeholder 4">
            <a:extLst>
              <a:ext uri="{FF2B5EF4-FFF2-40B4-BE49-F238E27FC236}">
                <a16:creationId xmlns:a16="http://schemas.microsoft.com/office/drawing/2014/main" id="{F1BC3FA2-86DB-824A-A08F-61C2AD0F57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AAD0A3-BA20-FF48-B21E-CFCAD1DD2A65}"/>
              </a:ext>
            </a:extLst>
          </p:cNvPr>
          <p:cNvSpPr>
            <a:spLocks noGrp="1"/>
          </p:cNvSpPr>
          <p:nvPr>
            <p:ph type="sldNum" sz="quarter" idx="12"/>
          </p:nvPr>
        </p:nvSpPr>
        <p:spPr/>
        <p:txBody>
          <a:bodyPr/>
          <a:lstStyle/>
          <a:p>
            <a:fld id="{C2780BD4-7DDD-6942-A18B-107C93D33E25}" type="slidenum">
              <a:rPr lang="en-US" smtClean="0"/>
              <a:t>‹#›</a:t>
            </a:fld>
            <a:endParaRPr lang="en-US"/>
          </a:p>
        </p:txBody>
      </p:sp>
    </p:spTree>
    <p:extLst>
      <p:ext uri="{BB962C8B-B14F-4D97-AF65-F5344CB8AC3E}">
        <p14:creationId xmlns:p14="http://schemas.microsoft.com/office/powerpoint/2010/main" val="4047899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45624-89A0-8148-8743-78C5BA65910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5911125-F370-0443-8FA9-BA03A029A6A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6D1F7E4-70C6-1F4C-B23D-95622D24822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66E01C1-3104-034C-B240-3C126250121D}"/>
              </a:ext>
            </a:extLst>
          </p:cNvPr>
          <p:cNvSpPr>
            <a:spLocks noGrp="1"/>
          </p:cNvSpPr>
          <p:nvPr>
            <p:ph type="dt" sz="half" idx="10"/>
          </p:nvPr>
        </p:nvSpPr>
        <p:spPr/>
        <p:txBody>
          <a:bodyPr/>
          <a:lstStyle/>
          <a:p>
            <a:fld id="{1E710F3B-DDBD-CC4B-8C6F-EE9585C77A54}" type="datetimeFigureOut">
              <a:rPr lang="en-US" smtClean="0"/>
              <a:t>2/15/2022</a:t>
            </a:fld>
            <a:endParaRPr lang="en-US"/>
          </a:p>
        </p:txBody>
      </p:sp>
      <p:sp>
        <p:nvSpPr>
          <p:cNvPr id="6" name="Footer Placeholder 5">
            <a:extLst>
              <a:ext uri="{FF2B5EF4-FFF2-40B4-BE49-F238E27FC236}">
                <a16:creationId xmlns:a16="http://schemas.microsoft.com/office/drawing/2014/main" id="{BE688570-4A33-EF43-8ACD-DF02851CD7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79D22C-0330-C842-A295-EAD28FDDAD94}"/>
              </a:ext>
            </a:extLst>
          </p:cNvPr>
          <p:cNvSpPr>
            <a:spLocks noGrp="1"/>
          </p:cNvSpPr>
          <p:nvPr>
            <p:ph type="sldNum" sz="quarter" idx="12"/>
          </p:nvPr>
        </p:nvSpPr>
        <p:spPr/>
        <p:txBody>
          <a:bodyPr/>
          <a:lstStyle/>
          <a:p>
            <a:fld id="{C2780BD4-7DDD-6942-A18B-107C93D33E25}" type="slidenum">
              <a:rPr lang="en-US" smtClean="0"/>
              <a:t>‹#›</a:t>
            </a:fld>
            <a:endParaRPr lang="en-US"/>
          </a:p>
        </p:txBody>
      </p:sp>
    </p:spTree>
    <p:extLst>
      <p:ext uri="{BB962C8B-B14F-4D97-AF65-F5344CB8AC3E}">
        <p14:creationId xmlns:p14="http://schemas.microsoft.com/office/powerpoint/2010/main" val="2754530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3ECE-A385-7149-968E-499E0253744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220B9FF-DAB3-954C-8B51-C0DC6B3471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E937096-A188-384B-8D73-BF731847706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B6CF331-FB37-BF4D-A9A2-19B2783A4F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9C720D3-B98E-1842-833A-158C8D34674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746910F-E860-AE49-AA97-34C4EDFBD67A}"/>
              </a:ext>
            </a:extLst>
          </p:cNvPr>
          <p:cNvSpPr>
            <a:spLocks noGrp="1"/>
          </p:cNvSpPr>
          <p:nvPr>
            <p:ph type="dt" sz="half" idx="10"/>
          </p:nvPr>
        </p:nvSpPr>
        <p:spPr/>
        <p:txBody>
          <a:bodyPr/>
          <a:lstStyle/>
          <a:p>
            <a:fld id="{1E710F3B-DDBD-CC4B-8C6F-EE9585C77A54}" type="datetimeFigureOut">
              <a:rPr lang="en-US" smtClean="0"/>
              <a:t>2/15/2022</a:t>
            </a:fld>
            <a:endParaRPr lang="en-US"/>
          </a:p>
        </p:txBody>
      </p:sp>
      <p:sp>
        <p:nvSpPr>
          <p:cNvPr id="8" name="Footer Placeholder 7">
            <a:extLst>
              <a:ext uri="{FF2B5EF4-FFF2-40B4-BE49-F238E27FC236}">
                <a16:creationId xmlns:a16="http://schemas.microsoft.com/office/drawing/2014/main" id="{3C3ABEB4-C1A1-9F41-9070-EAA68E7F95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692276-D1E5-6045-863F-B4DA85CD20FE}"/>
              </a:ext>
            </a:extLst>
          </p:cNvPr>
          <p:cNvSpPr>
            <a:spLocks noGrp="1"/>
          </p:cNvSpPr>
          <p:nvPr>
            <p:ph type="sldNum" sz="quarter" idx="12"/>
          </p:nvPr>
        </p:nvSpPr>
        <p:spPr/>
        <p:txBody>
          <a:bodyPr/>
          <a:lstStyle/>
          <a:p>
            <a:fld id="{C2780BD4-7DDD-6942-A18B-107C93D33E25}" type="slidenum">
              <a:rPr lang="en-US" smtClean="0"/>
              <a:t>‹#›</a:t>
            </a:fld>
            <a:endParaRPr lang="en-US"/>
          </a:p>
        </p:txBody>
      </p:sp>
    </p:spTree>
    <p:extLst>
      <p:ext uri="{BB962C8B-B14F-4D97-AF65-F5344CB8AC3E}">
        <p14:creationId xmlns:p14="http://schemas.microsoft.com/office/powerpoint/2010/main" val="1385623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76732-3E0C-804F-AAB4-E729AE6A103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7717FF8-C089-104F-94C6-7F1D75EE2BD9}"/>
              </a:ext>
            </a:extLst>
          </p:cNvPr>
          <p:cNvSpPr>
            <a:spLocks noGrp="1"/>
          </p:cNvSpPr>
          <p:nvPr>
            <p:ph type="dt" sz="half" idx="10"/>
          </p:nvPr>
        </p:nvSpPr>
        <p:spPr/>
        <p:txBody>
          <a:bodyPr/>
          <a:lstStyle/>
          <a:p>
            <a:fld id="{1E710F3B-DDBD-CC4B-8C6F-EE9585C77A54}" type="datetimeFigureOut">
              <a:rPr lang="en-US" smtClean="0"/>
              <a:t>2/15/2022</a:t>
            </a:fld>
            <a:endParaRPr lang="en-US"/>
          </a:p>
        </p:txBody>
      </p:sp>
      <p:sp>
        <p:nvSpPr>
          <p:cNvPr id="4" name="Footer Placeholder 3">
            <a:extLst>
              <a:ext uri="{FF2B5EF4-FFF2-40B4-BE49-F238E27FC236}">
                <a16:creationId xmlns:a16="http://schemas.microsoft.com/office/drawing/2014/main" id="{CB688E53-742C-7A41-A331-47B884868A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F06AFD-553C-AB45-935C-095A45E06855}"/>
              </a:ext>
            </a:extLst>
          </p:cNvPr>
          <p:cNvSpPr>
            <a:spLocks noGrp="1"/>
          </p:cNvSpPr>
          <p:nvPr>
            <p:ph type="sldNum" sz="quarter" idx="12"/>
          </p:nvPr>
        </p:nvSpPr>
        <p:spPr/>
        <p:txBody>
          <a:bodyPr/>
          <a:lstStyle/>
          <a:p>
            <a:fld id="{C2780BD4-7DDD-6942-A18B-107C93D33E25}" type="slidenum">
              <a:rPr lang="en-US" smtClean="0"/>
              <a:t>‹#›</a:t>
            </a:fld>
            <a:endParaRPr lang="en-US"/>
          </a:p>
        </p:txBody>
      </p:sp>
    </p:spTree>
    <p:extLst>
      <p:ext uri="{BB962C8B-B14F-4D97-AF65-F5344CB8AC3E}">
        <p14:creationId xmlns:p14="http://schemas.microsoft.com/office/powerpoint/2010/main" val="1000156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E68A50-2A95-3847-B26B-B108E1358D53}"/>
              </a:ext>
            </a:extLst>
          </p:cNvPr>
          <p:cNvSpPr>
            <a:spLocks noGrp="1"/>
          </p:cNvSpPr>
          <p:nvPr>
            <p:ph type="dt" sz="half" idx="10"/>
          </p:nvPr>
        </p:nvSpPr>
        <p:spPr/>
        <p:txBody>
          <a:bodyPr/>
          <a:lstStyle/>
          <a:p>
            <a:fld id="{1E710F3B-DDBD-CC4B-8C6F-EE9585C77A54}" type="datetimeFigureOut">
              <a:rPr lang="en-US" smtClean="0"/>
              <a:t>2/15/2022</a:t>
            </a:fld>
            <a:endParaRPr lang="en-US"/>
          </a:p>
        </p:txBody>
      </p:sp>
      <p:sp>
        <p:nvSpPr>
          <p:cNvPr id="3" name="Footer Placeholder 2">
            <a:extLst>
              <a:ext uri="{FF2B5EF4-FFF2-40B4-BE49-F238E27FC236}">
                <a16:creationId xmlns:a16="http://schemas.microsoft.com/office/drawing/2014/main" id="{CAA77194-5D5A-3142-8C8B-85C2F6F729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5B94AD-5DD7-7D42-A0C6-C31E7E9C71C2}"/>
              </a:ext>
            </a:extLst>
          </p:cNvPr>
          <p:cNvSpPr>
            <a:spLocks noGrp="1"/>
          </p:cNvSpPr>
          <p:nvPr>
            <p:ph type="sldNum" sz="quarter" idx="12"/>
          </p:nvPr>
        </p:nvSpPr>
        <p:spPr/>
        <p:txBody>
          <a:bodyPr/>
          <a:lstStyle/>
          <a:p>
            <a:fld id="{C2780BD4-7DDD-6942-A18B-107C93D33E25}" type="slidenum">
              <a:rPr lang="en-US" smtClean="0"/>
              <a:t>‹#›</a:t>
            </a:fld>
            <a:endParaRPr lang="en-US"/>
          </a:p>
        </p:txBody>
      </p:sp>
    </p:spTree>
    <p:extLst>
      <p:ext uri="{BB962C8B-B14F-4D97-AF65-F5344CB8AC3E}">
        <p14:creationId xmlns:p14="http://schemas.microsoft.com/office/powerpoint/2010/main" val="1012881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1C882-0E0B-9A46-9B79-11536092D59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797F7A8-388A-504A-A791-2855C993B7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E573C0D-10A0-1648-877C-AE7FA3DE8B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F120AF1-FA28-9241-A3C3-D411A2C93928}"/>
              </a:ext>
            </a:extLst>
          </p:cNvPr>
          <p:cNvSpPr>
            <a:spLocks noGrp="1"/>
          </p:cNvSpPr>
          <p:nvPr>
            <p:ph type="dt" sz="half" idx="10"/>
          </p:nvPr>
        </p:nvSpPr>
        <p:spPr/>
        <p:txBody>
          <a:bodyPr/>
          <a:lstStyle/>
          <a:p>
            <a:fld id="{1E710F3B-DDBD-CC4B-8C6F-EE9585C77A54}" type="datetimeFigureOut">
              <a:rPr lang="en-US" smtClean="0"/>
              <a:t>2/15/2022</a:t>
            </a:fld>
            <a:endParaRPr lang="en-US"/>
          </a:p>
        </p:txBody>
      </p:sp>
      <p:sp>
        <p:nvSpPr>
          <p:cNvPr id="6" name="Footer Placeholder 5">
            <a:extLst>
              <a:ext uri="{FF2B5EF4-FFF2-40B4-BE49-F238E27FC236}">
                <a16:creationId xmlns:a16="http://schemas.microsoft.com/office/drawing/2014/main" id="{06A19564-2D6A-9741-850D-15B8DD1F0C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8C4817-87E3-B842-B746-395886935851}"/>
              </a:ext>
            </a:extLst>
          </p:cNvPr>
          <p:cNvSpPr>
            <a:spLocks noGrp="1"/>
          </p:cNvSpPr>
          <p:nvPr>
            <p:ph type="sldNum" sz="quarter" idx="12"/>
          </p:nvPr>
        </p:nvSpPr>
        <p:spPr/>
        <p:txBody>
          <a:bodyPr/>
          <a:lstStyle/>
          <a:p>
            <a:fld id="{C2780BD4-7DDD-6942-A18B-107C93D33E25}" type="slidenum">
              <a:rPr lang="en-US" smtClean="0"/>
              <a:t>‹#›</a:t>
            </a:fld>
            <a:endParaRPr lang="en-US"/>
          </a:p>
        </p:txBody>
      </p:sp>
    </p:spTree>
    <p:extLst>
      <p:ext uri="{BB962C8B-B14F-4D97-AF65-F5344CB8AC3E}">
        <p14:creationId xmlns:p14="http://schemas.microsoft.com/office/powerpoint/2010/main" val="2672840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9E1EC-1E6B-5544-B5A4-D7F1FBB759D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C5364E7-3336-8B40-B7E5-FC3F041C5C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147904-5C2F-474B-A979-78738AA58A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140F069-F225-9B4D-9DE9-96FC3C001982}"/>
              </a:ext>
            </a:extLst>
          </p:cNvPr>
          <p:cNvSpPr>
            <a:spLocks noGrp="1"/>
          </p:cNvSpPr>
          <p:nvPr>
            <p:ph type="dt" sz="half" idx="10"/>
          </p:nvPr>
        </p:nvSpPr>
        <p:spPr/>
        <p:txBody>
          <a:bodyPr/>
          <a:lstStyle/>
          <a:p>
            <a:fld id="{1E710F3B-DDBD-CC4B-8C6F-EE9585C77A54}" type="datetimeFigureOut">
              <a:rPr lang="en-US" smtClean="0"/>
              <a:t>2/15/2022</a:t>
            </a:fld>
            <a:endParaRPr lang="en-US"/>
          </a:p>
        </p:txBody>
      </p:sp>
      <p:sp>
        <p:nvSpPr>
          <p:cNvPr id="6" name="Footer Placeholder 5">
            <a:extLst>
              <a:ext uri="{FF2B5EF4-FFF2-40B4-BE49-F238E27FC236}">
                <a16:creationId xmlns:a16="http://schemas.microsoft.com/office/drawing/2014/main" id="{3AACFBC6-6E97-0544-B1A2-C8BFF1819B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8E2967-33A2-7043-AD1B-08050F3A5091}"/>
              </a:ext>
            </a:extLst>
          </p:cNvPr>
          <p:cNvSpPr>
            <a:spLocks noGrp="1"/>
          </p:cNvSpPr>
          <p:nvPr>
            <p:ph type="sldNum" sz="quarter" idx="12"/>
          </p:nvPr>
        </p:nvSpPr>
        <p:spPr/>
        <p:txBody>
          <a:bodyPr/>
          <a:lstStyle/>
          <a:p>
            <a:fld id="{C2780BD4-7DDD-6942-A18B-107C93D33E25}" type="slidenum">
              <a:rPr lang="en-US" smtClean="0"/>
              <a:t>‹#›</a:t>
            </a:fld>
            <a:endParaRPr lang="en-US"/>
          </a:p>
        </p:txBody>
      </p:sp>
    </p:spTree>
    <p:extLst>
      <p:ext uri="{BB962C8B-B14F-4D97-AF65-F5344CB8AC3E}">
        <p14:creationId xmlns:p14="http://schemas.microsoft.com/office/powerpoint/2010/main" val="1345441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EDC8B8-1F83-FD41-B989-4F74A4C6E8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DD1BA8F-4AE7-ED4E-AA9D-D1F7C9FE10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8FE4A44-6A42-3F41-9185-9D726929F9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710F3B-DDBD-CC4B-8C6F-EE9585C77A54}" type="datetimeFigureOut">
              <a:rPr lang="en-US" smtClean="0"/>
              <a:t>2/15/2022</a:t>
            </a:fld>
            <a:endParaRPr lang="en-US"/>
          </a:p>
        </p:txBody>
      </p:sp>
      <p:sp>
        <p:nvSpPr>
          <p:cNvPr id="5" name="Footer Placeholder 4">
            <a:extLst>
              <a:ext uri="{FF2B5EF4-FFF2-40B4-BE49-F238E27FC236}">
                <a16:creationId xmlns:a16="http://schemas.microsoft.com/office/drawing/2014/main" id="{FB82B319-58F1-BA4C-AA5D-E1783E6E4F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063BB1-A39E-624D-9B8B-8E3D22AD55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80BD4-7DDD-6942-A18B-107C93D33E25}" type="slidenum">
              <a:rPr lang="en-US" smtClean="0"/>
              <a:t>‹#›</a:t>
            </a:fld>
            <a:endParaRPr lang="en-US"/>
          </a:p>
        </p:txBody>
      </p:sp>
    </p:spTree>
    <p:extLst>
      <p:ext uri="{BB962C8B-B14F-4D97-AF65-F5344CB8AC3E}">
        <p14:creationId xmlns:p14="http://schemas.microsoft.com/office/powerpoint/2010/main" val="52454809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artsandculture.google.com/search?q=fashion"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vam.ac.uk/" TargetMode="External"/><Relationship Id="rId5" Type="http://schemas.openxmlformats.org/officeDocument/2006/relationships/hyperlink" Target="https://www.vogue.co.uk/" TargetMode="External"/><Relationship Id="rId4" Type="http://schemas.openxmlformats.org/officeDocument/2006/relationships/hyperlink" Target="https://www.businessoffashion.com/"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2F7D07-AA12-C842-BF22-3CE0518CEC71}"/>
              </a:ext>
            </a:extLst>
          </p:cNvPr>
          <p:cNvPicPr>
            <a:picLocks noChangeAspect="1"/>
          </p:cNvPicPr>
          <p:nvPr/>
        </p:nvPicPr>
        <p:blipFill>
          <a:blip r:embed="rId2"/>
          <a:stretch>
            <a:fillRect/>
          </a:stretch>
        </p:blipFill>
        <p:spPr>
          <a:xfrm>
            <a:off x="7869056" y="376518"/>
            <a:ext cx="4736075" cy="6481482"/>
          </a:xfrm>
          <a:prstGeom prst="rect">
            <a:avLst/>
          </a:prstGeom>
        </p:spPr>
      </p:pic>
      <p:pic>
        <p:nvPicPr>
          <p:cNvPr id="7" name="Picture 12" descr="Picture 12">
            <a:extLst>
              <a:ext uri="{FF2B5EF4-FFF2-40B4-BE49-F238E27FC236}">
                <a16:creationId xmlns:a16="http://schemas.microsoft.com/office/drawing/2014/main" id="{390011F8-5161-894F-876C-90FE5816E295}"/>
              </a:ext>
            </a:extLst>
          </p:cNvPr>
          <p:cNvPicPr>
            <a:picLocks noChangeAspect="1"/>
          </p:cNvPicPr>
          <p:nvPr/>
        </p:nvPicPr>
        <p:blipFill>
          <a:blip r:embed="rId3"/>
          <a:stretch>
            <a:fillRect/>
          </a:stretch>
        </p:blipFill>
        <p:spPr>
          <a:xfrm>
            <a:off x="0" y="-118566"/>
            <a:ext cx="1828845" cy="1315995"/>
          </a:xfrm>
          <a:prstGeom prst="rect">
            <a:avLst/>
          </a:prstGeom>
          <a:ln w="12700">
            <a:miter lim="400000"/>
          </a:ln>
        </p:spPr>
      </p:pic>
      <p:sp>
        <p:nvSpPr>
          <p:cNvPr id="10" name="Rectangle 9">
            <a:extLst>
              <a:ext uri="{FF2B5EF4-FFF2-40B4-BE49-F238E27FC236}">
                <a16:creationId xmlns:a16="http://schemas.microsoft.com/office/drawing/2014/main" id="{0CDB22F5-BE0B-B841-9E05-C938213DD6F0}"/>
              </a:ext>
            </a:extLst>
          </p:cNvPr>
          <p:cNvSpPr/>
          <p:nvPr/>
        </p:nvSpPr>
        <p:spPr>
          <a:xfrm>
            <a:off x="1267381" y="4101094"/>
            <a:ext cx="398327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494A2"/>
              </a:solidFill>
            </a:endParaRPr>
          </a:p>
        </p:txBody>
      </p:sp>
      <p:sp>
        <p:nvSpPr>
          <p:cNvPr id="11" name="Title 1">
            <a:extLst>
              <a:ext uri="{FF2B5EF4-FFF2-40B4-BE49-F238E27FC236}">
                <a16:creationId xmlns:a16="http://schemas.microsoft.com/office/drawing/2014/main" id="{597FD933-FD33-B842-9367-571DACD47082}"/>
              </a:ext>
            </a:extLst>
          </p:cNvPr>
          <p:cNvSpPr txBox="1">
            <a:spLocks/>
          </p:cNvSpPr>
          <p:nvPr/>
        </p:nvSpPr>
        <p:spPr bwMode="auto">
          <a:xfrm>
            <a:off x="1147460" y="2557399"/>
            <a:ext cx="6721596" cy="774493"/>
          </a:xfrm>
          <a:prstGeom prst="rect">
            <a:avLst/>
          </a:prstGeom>
          <a:noFill/>
        </p:spPr>
        <p:txBody>
          <a:bodyPr lIns="91440" tIns="45720" rIns="91440" bIns="45720"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algn="l">
              <a:defRPr/>
            </a:pPr>
            <a:r>
              <a:rPr lang="en-GB" altLang="en-US" b="1" kern="0" dirty="0">
                <a:solidFill>
                  <a:srgbClr val="2494A2"/>
                </a:solidFill>
                <a:latin typeface="GT America Expanded Bold"/>
                <a:ea typeface="ＭＳ Ｐゴシック"/>
                <a:cs typeface="Helvetica"/>
              </a:rPr>
              <a:t>PREPARATION FOR FASHION RETAIL</a:t>
            </a:r>
            <a:endParaRPr lang="en-GB" altLang="en-US" b="1" u="none" strike="noStrike" kern="0" cap="none" spc="0" normalizeH="0" baseline="0" noProof="0" dirty="0">
              <a:ln>
                <a:noFill/>
              </a:ln>
              <a:solidFill>
                <a:srgbClr val="2494A2"/>
              </a:solidFill>
              <a:effectLst/>
              <a:uLnTx/>
              <a:uFillTx/>
              <a:latin typeface="GT America Expanded Bold" pitchFamily="2" charset="0"/>
              <a:ea typeface="ＭＳ Ｐゴシック"/>
              <a:cs typeface="Helvetica"/>
            </a:endParaRPr>
          </a:p>
        </p:txBody>
      </p:sp>
      <p:sp>
        <p:nvSpPr>
          <p:cNvPr id="8" name="Title 1">
            <a:extLst>
              <a:ext uri="{FF2B5EF4-FFF2-40B4-BE49-F238E27FC236}">
                <a16:creationId xmlns:a16="http://schemas.microsoft.com/office/drawing/2014/main" id="{DBC71CD5-0A05-0540-8874-23F4E061E0CF}"/>
              </a:ext>
            </a:extLst>
          </p:cNvPr>
          <p:cNvSpPr txBox="1">
            <a:spLocks/>
          </p:cNvSpPr>
          <p:nvPr/>
        </p:nvSpPr>
        <p:spPr bwMode="auto">
          <a:xfrm>
            <a:off x="256881" y="6459711"/>
            <a:ext cx="6004276" cy="167765"/>
          </a:xfrm>
          <a:prstGeom prst="rect">
            <a:avLst/>
          </a:prstGeom>
          <a:noFill/>
          <a:ln>
            <a:noFill/>
          </a:ln>
        </p:spPr>
        <p:txBody>
          <a:bodyPr lIns="91440" tIns="45720" rIns="91440" bIns="45720"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algn="l">
              <a:defRPr/>
            </a:pPr>
            <a:r>
              <a:rPr lang="en-GB" altLang="en-US" sz="1600" b="1" u="none" strike="noStrike" kern="0" cap="none" spc="0" normalizeH="0" baseline="0" noProof="0" dirty="0">
                <a:ln w="9525">
                  <a:solidFill>
                    <a:schemeClr val="accent1"/>
                  </a:solidFill>
                </a:ln>
                <a:solidFill>
                  <a:srgbClr val="2494A2"/>
                </a:solidFill>
                <a:effectLst/>
                <a:uLnTx/>
                <a:uFillTx/>
                <a:latin typeface="GT America Expanded Bold" pitchFamily="2" charset="0"/>
                <a:ea typeface="ＭＳ Ｐゴシック"/>
                <a:cs typeface="Helvetica"/>
              </a:rPr>
              <a:t>HOME OF FASHIONS </a:t>
            </a:r>
            <a:r>
              <a:rPr lang="en-GB" altLang="en-US" sz="1600" b="1" kern="0" dirty="0">
                <a:ln w="9525">
                  <a:solidFill>
                    <a:schemeClr val="accent1"/>
                  </a:solidFill>
                </a:ln>
                <a:solidFill>
                  <a:srgbClr val="2494A2"/>
                </a:solidFill>
                <a:latin typeface="GT America Expanded Bold" pitchFamily="2" charset="0"/>
                <a:ea typeface="ＭＳ Ｐゴシック"/>
                <a:cs typeface="Helvetica"/>
              </a:rPr>
              <a:t>NEXT GENERATION</a:t>
            </a:r>
            <a:endParaRPr lang="en-GB" altLang="en-US" sz="1600" b="1" u="none" strike="noStrike" kern="0" cap="none" spc="0" normalizeH="0" baseline="0" noProof="0" dirty="0">
              <a:ln w="9525">
                <a:solidFill>
                  <a:schemeClr val="accent1"/>
                </a:solidFill>
              </a:ln>
              <a:solidFill>
                <a:srgbClr val="2494A2"/>
              </a:solidFill>
              <a:effectLst/>
              <a:uLnTx/>
              <a:uFillTx/>
              <a:latin typeface="GT America Expanded Bold" pitchFamily="2" charset="0"/>
              <a:ea typeface="ＭＳ Ｐゴシック"/>
              <a:cs typeface="Helvetica"/>
            </a:endParaRPr>
          </a:p>
        </p:txBody>
      </p:sp>
    </p:spTree>
    <p:extLst>
      <p:ext uri="{BB962C8B-B14F-4D97-AF65-F5344CB8AC3E}">
        <p14:creationId xmlns:p14="http://schemas.microsoft.com/office/powerpoint/2010/main" val="118032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2F7D07-AA12-C842-BF22-3CE0518CEC71}"/>
              </a:ext>
            </a:extLst>
          </p:cNvPr>
          <p:cNvPicPr>
            <a:picLocks noChangeAspect="1"/>
          </p:cNvPicPr>
          <p:nvPr/>
        </p:nvPicPr>
        <p:blipFill>
          <a:blip r:embed="rId2"/>
          <a:stretch>
            <a:fillRect/>
          </a:stretch>
        </p:blipFill>
        <p:spPr>
          <a:xfrm>
            <a:off x="7878923" y="376518"/>
            <a:ext cx="4736075" cy="6481482"/>
          </a:xfrm>
          <a:prstGeom prst="rect">
            <a:avLst/>
          </a:prstGeom>
        </p:spPr>
      </p:pic>
      <p:sp>
        <p:nvSpPr>
          <p:cNvPr id="8" name="TextBox 7">
            <a:extLst>
              <a:ext uri="{FF2B5EF4-FFF2-40B4-BE49-F238E27FC236}">
                <a16:creationId xmlns:a16="http://schemas.microsoft.com/office/drawing/2014/main" id="{19E367BD-6E4D-004A-B56F-E0E8F56590D6}"/>
              </a:ext>
            </a:extLst>
          </p:cNvPr>
          <p:cNvSpPr txBox="1"/>
          <p:nvPr/>
        </p:nvSpPr>
        <p:spPr>
          <a:xfrm>
            <a:off x="1963580" y="141514"/>
            <a:ext cx="6219217" cy="707886"/>
          </a:xfrm>
          <a:prstGeom prst="rect">
            <a:avLst/>
          </a:prstGeom>
          <a:noFill/>
        </p:spPr>
        <p:txBody>
          <a:bodyPr wrap="square" lIns="91440" tIns="45720" rIns="91440" bIns="45720" rtlCol="0" anchor="t">
            <a:spAutoFit/>
          </a:bodyPr>
          <a:lstStyle/>
          <a:p>
            <a:r>
              <a:rPr lang="en-GB" sz="4000" b="1" dirty="0">
                <a:solidFill>
                  <a:schemeClr val="bg1"/>
                </a:solidFill>
                <a:latin typeface="GT America Expanded Bold" pitchFamily="2" charset="0"/>
                <a:cs typeface="Arial"/>
              </a:rPr>
              <a:t>10 KEY SKILLS</a:t>
            </a:r>
            <a:endParaRPr lang="en-GB" sz="4000" b="1" dirty="0">
              <a:solidFill>
                <a:schemeClr val="bg1"/>
              </a:solidFill>
              <a:latin typeface="GT America Expanded Bold" pitchFamily="2" charset="0"/>
              <a:cs typeface="Helvetica"/>
            </a:endParaRPr>
          </a:p>
        </p:txBody>
      </p:sp>
      <p:sp>
        <p:nvSpPr>
          <p:cNvPr id="9" name="TextBox 8">
            <a:extLst>
              <a:ext uri="{FF2B5EF4-FFF2-40B4-BE49-F238E27FC236}">
                <a16:creationId xmlns:a16="http://schemas.microsoft.com/office/drawing/2014/main" id="{35BC7B40-C9AD-8048-8175-22240D3081A1}"/>
              </a:ext>
            </a:extLst>
          </p:cNvPr>
          <p:cNvSpPr txBox="1"/>
          <p:nvPr/>
        </p:nvSpPr>
        <p:spPr>
          <a:xfrm>
            <a:off x="907666" y="1653097"/>
            <a:ext cx="7093334" cy="4401205"/>
          </a:xfrm>
          <a:prstGeom prst="rect">
            <a:avLst/>
          </a:prstGeom>
          <a:noFill/>
        </p:spPr>
        <p:txBody>
          <a:bodyPr wrap="square" lIns="91440" tIns="45720" rIns="91440" bIns="45720" rtlCol="0" anchor="t">
            <a:spAutoFit/>
          </a:bodyPr>
          <a:lstStyle/>
          <a:p>
            <a:pPr marL="514350" indent="-514350">
              <a:buAutoNum type="arabicPeriod"/>
            </a:pPr>
            <a:r>
              <a:rPr lang="en-GB" sz="2800" dirty="0">
                <a:solidFill>
                  <a:schemeClr val="bg1"/>
                </a:solidFill>
                <a:latin typeface="Helvetica"/>
                <a:cs typeface="Helvetica"/>
              </a:rPr>
              <a:t>Industry specific skills and knowledge </a:t>
            </a:r>
            <a:endParaRPr lang="en-GB" sz="2800" dirty="0">
              <a:solidFill>
                <a:schemeClr val="bg1"/>
              </a:solidFill>
              <a:latin typeface="Helvetica" pitchFamily="2" charset="0"/>
              <a:cs typeface="Helvetica"/>
            </a:endParaRPr>
          </a:p>
          <a:p>
            <a:pPr marL="514350" indent="-514350">
              <a:buAutoNum type="arabicPeriod"/>
            </a:pPr>
            <a:r>
              <a:rPr lang="en-GB" sz="2800" dirty="0">
                <a:solidFill>
                  <a:schemeClr val="bg1"/>
                </a:solidFill>
                <a:latin typeface="Helvetica"/>
                <a:cs typeface="Helvetica"/>
              </a:rPr>
              <a:t>Numeracy and Literacy for Retail</a:t>
            </a:r>
          </a:p>
          <a:p>
            <a:pPr marL="514350" indent="-514350">
              <a:buAutoNum type="arabicPeriod"/>
            </a:pPr>
            <a:r>
              <a:rPr lang="en-GB" sz="2800" dirty="0">
                <a:solidFill>
                  <a:schemeClr val="bg1"/>
                </a:solidFill>
                <a:latin typeface="Helvetica"/>
                <a:cs typeface="Helvetica"/>
              </a:rPr>
              <a:t>Research and analysis</a:t>
            </a:r>
          </a:p>
          <a:p>
            <a:pPr marL="514350" indent="-514350">
              <a:buAutoNum type="arabicPeriod"/>
            </a:pPr>
            <a:r>
              <a:rPr lang="en-GB" sz="2800" dirty="0">
                <a:solidFill>
                  <a:schemeClr val="bg1"/>
                </a:solidFill>
                <a:latin typeface="Helvetica"/>
                <a:cs typeface="Helvetica"/>
              </a:rPr>
              <a:t>Academic writing &amp; referencing </a:t>
            </a:r>
            <a:endParaRPr lang="en-GB" sz="2800" dirty="0">
              <a:solidFill>
                <a:schemeClr val="bg1"/>
              </a:solidFill>
              <a:latin typeface="Helvetica" pitchFamily="2" charset="0"/>
              <a:cs typeface="Helvetica"/>
            </a:endParaRPr>
          </a:p>
          <a:p>
            <a:pPr marL="514350" indent="-514350">
              <a:buAutoNum type="arabicPeriod"/>
            </a:pPr>
            <a:r>
              <a:rPr lang="en-GB" sz="2800" dirty="0">
                <a:solidFill>
                  <a:schemeClr val="bg1"/>
                </a:solidFill>
                <a:latin typeface="Helvetica"/>
                <a:cs typeface="Helvetica"/>
              </a:rPr>
              <a:t>Presentation &amp; communication</a:t>
            </a:r>
          </a:p>
          <a:p>
            <a:pPr marL="514350" indent="-514350">
              <a:buAutoNum type="arabicPeriod"/>
            </a:pPr>
            <a:r>
              <a:rPr lang="en-GB" sz="2800" dirty="0">
                <a:solidFill>
                  <a:schemeClr val="bg1"/>
                </a:solidFill>
                <a:latin typeface="Helvetica"/>
                <a:cs typeface="Helvetica"/>
              </a:rPr>
              <a:t>Self-reflection and evaluation</a:t>
            </a:r>
          </a:p>
          <a:p>
            <a:pPr marL="514350" indent="-514350">
              <a:buAutoNum type="arabicPeriod"/>
            </a:pPr>
            <a:r>
              <a:rPr lang="en-GB" sz="2800" dirty="0">
                <a:solidFill>
                  <a:schemeClr val="bg1"/>
                </a:solidFill>
                <a:latin typeface="Helvetica"/>
                <a:cs typeface="Helvetica"/>
              </a:rPr>
              <a:t>Personal Development</a:t>
            </a:r>
          </a:p>
          <a:p>
            <a:pPr marL="514350" indent="-514350">
              <a:buAutoNum type="arabicPeriod"/>
            </a:pPr>
            <a:r>
              <a:rPr lang="en-GB" sz="2800" dirty="0">
                <a:solidFill>
                  <a:schemeClr val="bg1"/>
                </a:solidFill>
                <a:latin typeface="Helvetica"/>
                <a:cs typeface="Helvetica"/>
              </a:rPr>
              <a:t>Creativity and digital</a:t>
            </a:r>
          </a:p>
          <a:p>
            <a:pPr marL="514350" indent="-514350">
              <a:buAutoNum type="arabicPeriod"/>
            </a:pPr>
            <a:r>
              <a:rPr lang="en-GB" sz="2800" dirty="0">
                <a:solidFill>
                  <a:schemeClr val="bg1"/>
                </a:solidFill>
                <a:latin typeface="Helvetica"/>
                <a:cs typeface="Helvetica"/>
              </a:rPr>
              <a:t>Teamwork</a:t>
            </a:r>
          </a:p>
          <a:p>
            <a:pPr marL="514350" indent="-514350">
              <a:buAutoNum type="arabicPeriod"/>
            </a:pPr>
            <a:r>
              <a:rPr lang="en-GB" sz="2800" dirty="0">
                <a:solidFill>
                  <a:schemeClr val="bg1"/>
                </a:solidFill>
                <a:latin typeface="Helvetica"/>
                <a:cs typeface="Helvetica"/>
              </a:rPr>
              <a:t>Planning and time management</a:t>
            </a:r>
          </a:p>
        </p:txBody>
      </p:sp>
      <p:sp>
        <p:nvSpPr>
          <p:cNvPr id="10" name="Rectangle 9">
            <a:extLst>
              <a:ext uri="{FF2B5EF4-FFF2-40B4-BE49-F238E27FC236}">
                <a16:creationId xmlns:a16="http://schemas.microsoft.com/office/drawing/2014/main" id="{0CDB22F5-BE0B-B841-9E05-C938213DD6F0}"/>
              </a:ext>
            </a:extLst>
          </p:cNvPr>
          <p:cNvSpPr/>
          <p:nvPr/>
        </p:nvSpPr>
        <p:spPr>
          <a:xfrm>
            <a:off x="1963581" y="1038248"/>
            <a:ext cx="3983277" cy="45719"/>
          </a:xfrm>
          <a:prstGeom prst="rect">
            <a:avLst/>
          </a:prstGeom>
          <a:solidFill>
            <a:srgbClr val="249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494A2"/>
              </a:solidFill>
            </a:endParaRPr>
          </a:p>
        </p:txBody>
      </p:sp>
      <p:pic>
        <p:nvPicPr>
          <p:cNvPr id="11" name="Picture 12" descr="Picture 12">
            <a:extLst>
              <a:ext uri="{FF2B5EF4-FFF2-40B4-BE49-F238E27FC236}">
                <a16:creationId xmlns:a16="http://schemas.microsoft.com/office/drawing/2014/main" id="{29F8D0A2-FCBC-5447-950D-B4BD040E1556}"/>
              </a:ext>
            </a:extLst>
          </p:cNvPr>
          <p:cNvPicPr>
            <a:picLocks noChangeAspect="1"/>
          </p:cNvPicPr>
          <p:nvPr/>
        </p:nvPicPr>
        <p:blipFill>
          <a:blip r:embed="rId3"/>
          <a:stretch>
            <a:fillRect/>
          </a:stretch>
        </p:blipFill>
        <p:spPr>
          <a:xfrm>
            <a:off x="0" y="-118566"/>
            <a:ext cx="1828845" cy="1315995"/>
          </a:xfrm>
          <a:prstGeom prst="rect">
            <a:avLst/>
          </a:prstGeom>
          <a:ln w="12700">
            <a:miter lim="400000"/>
          </a:ln>
        </p:spPr>
      </p:pic>
    </p:spTree>
    <p:extLst>
      <p:ext uri="{BB962C8B-B14F-4D97-AF65-F5344CB8AC3E}">
        <p14:creationId xmlns:p14="http://schemas.microsoft.com/office/powerpoint/2010/main" val="3479562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7DE35BD-09B0-AC46-A445-C59594B31C87}"/>
              </a:ext>
            </a:extLst>
          </p:cNvPr>
          <p:cNvSpPr txBox="1"/>
          <p:nvPr/>
        </p:nvSpPr>
        <p:spPr>
          <a:xfrm>
            <a:off x="2958989" y="670695"/>
            <a:ext cx="6274021" cy="707886"/>
          </a:xfrm>
          <a:prstGeom prst="rect">
            <a:avLst/>
          </a:prstGeom>
          <a:noFill/>
        </p:spPr>
        <p:txBody>
          <a:bodyPr wrap="square" lIns="91440" tIns="45720" rIns="91440" bIns="45720" rtlCol="0" anchor="t">
            <a:spAutoFit/>
          </a:bodyPr>
          <a:lstStyle/>
          <a:p>
            <a:pPr algn="ctr"/>
            <a:r>
              <a:rPr lang="en-GB" sz="4000" b="1" dirty="0">
                <a:solidFill>
                  <a:schemeClr val="bg1"/>
                </a:solidFill>
                <a:latin typeface="GT America Expanded Bold" pitchFamily="2" charset="0"/>
                <a:cs typeface="Arial"/>
              </a:rPr>
              <a:t>CELEBRITY ICON</a:t>
            </a:r>
            <a:endParaRPr lang="en-GB" sz="4000" b="1" dirty="0">
              <a:solidFill>
                <a:schemeClr val="bg1"/>
              </a:solidFill>
              <a:latin typeface="GT America Expanded Bold" pitchFamily="2" charset="0"/>
              <a:cs typeface="Helvetica"/>
            </a:endParaRPr>
          </a:p>
        </p:txBody>
      </p:sp>
      <p:sp>
        <p:nvSpPr>
          <p:cNvPr id="7" name="TextBox 6">
            <a:extLst>
              <a:ext uri="{FF2B5EF4-FFF2-40B4-BE49-F238E27FC236}">
                <a16:creationId xmlns:a16="http://schemas.microsoft.com/office/drawing/2014/main" id="{E806DD59-4B9B-DA40-9677-39E4AF773807}"/>
              </a:ext>
            </a:extLst>
          </p:cNvPr>
          <p:cNvSpPr txBox="1"/>
          <p:nvPr/>
        </p:nvSpPr>
        <p:spPr>
          <a:xfrm>
            <a:off x="190686" y="1801996"/>
            <a:ext cx="11865428" cy="4401205"/>
          </a:xfrm>
          <a:prstGeom prst="rect">
            <a:avLst/>
          </a:prstGeom>
          <a:noFill/>
        </p:spPr>
        <p:txBody>
          <a:bodyPr wrap="square" lIns="91440" tIns="45720" rIns="91440" bIns="45720" rtlCol="0" anchor="t">
            <a:spAutoFit/>
          </a:bodyPr>
          <a:lstStyle/>
          <a:p>
            <a:r>
              <a:rPr lang="en-GB" sz="2800" dirty="0">
                <a:latin typeface="Helvetica" pitchFamily="2" charset="0"/>
              </a:rPr>
              <a:t>Throughout time, celebrities such as Audrey Hepburn, Madonna, and David Beckham have changed the way that we dress, with people of all ages, inspired and influenced by celebrity style. While the fashion industry continues to introduce us to new styles every season, the industry would not be where it is today without the help of influential fashion icons. </a:t>
            </a:r>
          </a:p>
          <a:p>
            <a:endParaRPr lang="en-GB" sz="2800" dirty="0">
              <a:latin typeface="Helvetica" pitchFamily="2" charset="0"/>
            </a:endParaRPr>
          </a:p>
          <a:p>
            <a:r>
              <a:rPr lang="en-GB" sz="2800" dirty="0">
                <a:latin typeface="Helvetica"/>
                <a:cs typeface="Helvetica"/>
              </a:rPr>
              <a:t>Your task is to choose a celebrity icon that you think has been influential in fashion – this can be historical or contemporary, to create a digital collage of their style and key looks. Include a short explanation of why your chosen celebrity is influential to fashion.</a:t>
            </a:r>
          </a:p>
        </p:txBody>
      </p:sp>
      <p:sp>
        <p:nvSpPr>
          <p:cNvPr id="8" name="Rectangle 7">
            <a:extLst>
              <a:ext uri="{FF2B5EF4-FFF2-40B4-BE49-F238E27FC236}">
                <a16:creationId xmlns:a16="http://schemas.microsoft.com/office/drawing/2014/main" id="{5A972C67-1AAC-474B-BB56-08743E314EF9}"/>
              </a:ext>
            </a:extLst>
          </p:cNvPr>
          <p:cNvSpPr/>
          <p:nvPr/>
        </p:nvSpPr>
        <p:spPr>
          <a:xfrm>
            <a:off x="4131762" y="1567429"/>
            <a:ext cx="3983277" cy="45719"/>
          </a:xfrm>
          <a:prstGeom prst="rect">
            <a:avLst/>
          </a:prstGeom>
          <a:solidFill>
            <a:srgbClr val="249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494A2"/>
              </a:solidFill>
            </a:endParaRPr>
          </a:p>
        </p:txBody>
      </p:sp>
      <p:pic>
        <p:nvPicPr>
          <p:cNvPr id="9" name="Picture 12" descr="Picture 12">
            <a:extLst>
              <a:ext uri="{FF2B5EF4-FFF2-40B4-BE49-F238E27FC236}">
                <a16:creationId xmlns:a16="http://schemas.microsoft.com/office/drawing/2014/main" id="{283E72FA-9175-8349-B11C-5588194129A3}"/>
              </a:ext>
            </a:extLst>
          </p:cNvPr>
          <p:cNvPicPr>
            <a:picLocks noChangeAspect="1"/>
          </p:cNvPicPr>
          <p:nvPr/>
        </p:nvPicPr>
        <p:blipFill>
          <a:blip r:embed="rId3"/>
          <a:stretch>
            <a:fillRect/>
          </a:stretch>
        </p:blipFill>
        <p:spPr>
          <a:xfrm>
            <a:off x="0" y="-118566"/>
            <a:ext cx="1828845" cy="1315995"/>
          </a:xfrm>
          <a:prstGeom prst="rect">
            <a:avLst/>
          </a:prstGeom>
          <a:ln w="12700">
            <a:miter lim="400000"/>
          </a:ln>
        </p:spPr>
      </p:pic>
    </p:spTree>
    <p:extLst>
      <p:ext uri="{BB962C8B-B14F-4D97-AF65-F5344CB8AC3E}">
        <p14:creationId xmlns:p14="http://schemas.microsoft.com/office/powerpoint/2010/main" val="3008011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7DE35BD-09B0-AC46-A445-C59594B31C87}"/>
              </a:ext>
            </a:extLst>
          </p:cNvPr>
          <p:cNvSpPr txBox="1"/>
          <p:nvPr/>
        </p:nvSpPr>
        <p:spPr>
          <a:xfrm>
            <a:off x="1708279" y="243990"/>
            <a:ext cx="8830240" cy="1323439"/>
          </a:xfrm>
          <a:prstGeom prst="rect">
            <a:avLst/>
          </a:prstGeom>
          <a:noFill/>
        </p:spPr>
        <p:txBody>
          <a:bodyPr wrap="square" lIns="91440" tIns="45720" rIns="91440" bIns="45720" rtlCol="0" anchor="t">
            <a:spAutoFit/>
          </a:bodyPr>
          <a:lstStyle/>
          <a:p>
            <a:pPr algn="ctr"/>
            <a:r>
              <a:rPr lang="en-GB" sz="4000" b="1" dirty="0">
                <a:solidFill>
                  <a:schemeClr val="bg1"/>
                </a:solidFill>
                <a:latin typeface="GT America Expanded Bold" pitchFamily="2" charset="0"/>
                <a:cs typeface="Arial"/>
              </a:rPr>
              <a:t>WHAT IS HERITAGE BRANDING?</a:t>
            </a:r>
            <a:endParaRPr lang="en-GB" sz="4000" b="1" dirty="0">
              <a:solidFill>
                <a:schemeClr val="bg1"/>
              </a:solidFill>
              <a:latin typeface="GT America Expanded Bold" pitchFamily="2" charset="0"/>
              <a:cs typeface="Helvetica"/>
            </a:endParaRPr>
          </a:p>
        </p:txBody>
      </p:sp>
      <p:sp>
        <p:nvSpPr>
          <p:cNvPr id="7" name="TextBox 6">
            <a:extLst>
              <a:ext uri="{FF2B5EF4-FFF2-40B4-BE49-F238E27FC236}">
                <a16:creationId xmlns:a16="http://schemas.microsoft.com/office/drawing/2014/main" id="{E806DD59-4B9B-DA40-9677-39E4AF773807}"/>
              </a:ext>
            </a:extLst>
          </p:cNvPr>
          <p:cNvSpPr txBox="1"/>
          <p:nvPr/>
        </p:nvSpPr>
        <p:spPr>
          <a:xfrm>
            <a:off x="400327" y="1834653"/>
            <a:ext cx="11446143" cy="4401205"/>
          </a:xfrm>
          <a:prstGeom prst="rect">
            <a:avLst/>
          </a:prstGeom>
          <a:noFill/>
        </p:spPr>
        <p:txBody>
          <a:bodyPr wrap="square" lIns="91440" tIns="45720" rIns="91440" bIns="45720" rtlCol="0" anchor="t">
            <a:spAutoFit/>
          </a:bodyPr>
          <a:lstStyle/>
          <a:p>
            <a:r>
              <a:rPr lang="en-GB" sz="2800" dirty="0">
                <a:latin typeface="Helvetica" pitchFamily="2" charset="0"/>
              </a:rPr>
              <a:t>“In the traditional sense, a heritage brand is a company that has been around for decades, perhaps centuries, and finds a way to tap into this history in order to obtain loyalty and drive future sales.”</a:t>
            </a:r>
          </a:p>
          <a:p>
            <a:endParaRPr lang="en-GB" sz="2800" dirty="0">
              <a:latin typeface="Helvetica" pitchFamily="2" charset="0"/>
            </a:endParaRPr>
          </a:p>
          <a:p>
            <a:r>
              <a:rPr lang="en-GB" sz="2800" dirty="0">
                <a:latin typeface="Helvetica" pitchFamily="2" charset="0"/>
              </a:rPr>
              <a:t>Your task is to conduct research into a heritage brand of your choice to create an article about their history. Here are some examples to choose from – Burberry, Hermes, Louis Vuitton, Chanel, Gucci or Hermes. </a:t>
            </a:r>
          </a:p>
          <a:p>
            <a:endParaRPr lang="en-GB" sz="2800" dirty="0">
              <a:latin typeface="Helvetica" pitchFamily="2" charset="0"/>
            </a:endParaRPr>
          </a:p>
          <a:p>
            <a:r>
              <a:rPr lang="en-GB" sz="2800" dirty="0">
                <a:latin typeface="Helvetica" pitchFamily="2" charset="0"/>
              </a:rPr>
              <a:t>You should incorporate images to support your written work, and include a timeline of key events in the brand’s history. </a:t>
            </a:r>
          </a:p>
        </p:txBody>
      </p:sp>
      <p:sp>
        <p:nvSpPr>
          <p:cNvPr id="8" name="Rectangle 7">
            <a:extLst>
              <a:ext uri="{FF2B5EF4-FFF2-40B4-BE49-F238E27FC236}">
                <a16:creationId xmlns:a16="http://schemas.microsoft.com/office/drawing/2014/main" id="{5A972C67-1AAC-474B-BB56-08743E314EF9}"/>
              </a:ext>
            </a:extLst>
          </p:cNvPr>
          <p:cNvSpPr/>
          <p:nvPr/>
        </p:nvSpPr>
        <p:spPr>
          <a:xfrm>
            <a:off x="4131762" y="1567429"/>
            <a:ext cx="3983277" cy="45719"/>
          </a:xfrm>
          <a:prstGeom prst="rect">
            <a:avLst/>
          </a:prstGeom>
          <a:solidFill>
            <a:srgbClr val="249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494A2"/>
              </a:solidFill>
            </a:endParaRPr>
          </a:p>
        </p:txBody>
      </p:sp>
      <p:pic>
        <p:nvPicPr>
          <p:cNvPr id="9" name="Picture 12" descr="Picture 12">
            <a:extLst>
              <a:ext uri="{FF2B5EF4-FFF2-40B4-BE49-F238E27FC236}">
                <a16:creationId xmlns:a16="http://schemas.microsoft.com/office/drawing/2014/main" id="{283E72FA-9175-8349-B11C-5588194129A3}"/>
              </a:ext>
            </a:extLst>
          </p:cNvPr>
          <p:cNvPicPr>
            <a:picLocks noChangeAspect="1"/>
          </p:cNvPicPr>
          <p:nvPr/>
        </p:nvPicPr>
        <p:blipFill>
          <a:blip r:embed="rId3"/>
          <a:stretch>
            <a:fillRect/>
          </a:stretch>
        </p:blipFill>
        <p:spPr>
          <a:xfrm>
            <a:off x="0" y="-118566"/>
            <a:ext cx="1828845" cy="1315995"/>
          </a:xfrm>
          <a:prstGeom prst="rect">
            <a:avLst/>
          </a:prstGeom>
          <a:ln w="12700">
            <a:miter lim="400000"/>
          </a:ln>
        </p:spPr>
      </p:pic>
    </p:spTree>
    <p:extLst>
      <p:ext uri="{BB962C8B-B14F-4D97-AF65-F5344CB8AC3E}">
        <p14:creationId xmlns:p14="http://schemas.microsoft.com/office/powerpoint/2010/main" val="1590104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7DE35BD-09B0-AC46-A445-C59594B31C87}"/>
              </a:ext>
            </a:extLst>
          </p:cNvPr>
          <p:cNvSpPr txBox="1"/>
          <p:nvPr/>
        </p:nvSpPr>
        <p:spPr>
          <a:xfrm>
            <a:off x="2969875" y="226176"/>
            <a:ext cx="6274021" cy="707886"/>
          </a:xfrm>
          <a:prstGeom prst="rect">
            <a:avLst/>
          </a:prstGeom>
          <a:noFill/>
        </p:spPr>
        <p:txBody>
          <a:bodyPr wrap="square" lIns="91440" tIns="45720" rIns="91440" bIns="45720" rtlCol="0" anchor="t">
            <a:spAutoFit/>
          </a:bodyPr>
          <a:lstStyle/>
          <a:p>
            <a:pPr algn="ctr"/>
            <a:r>
              <a:rPr lang="en-GB" sz="4000" b="1" dirty="0">
                <a:solidFill>
                  <a:schemeClr val="bg1"/>
                </a:solidFill>
                <a:latin typeface="GT America Expanded Bold" pitchFamily="2" charset="0"/>
                <a:cs typeface="Arial"/>
              </a:rPr>
              <a:t>GET READY</a:t>
            </a:r>
            <a:endParaRPr lang="en-GB" sz="4000" b="1" dirty="0">
              <a:solidFill>
                <a:schemeClr val="bg1"/>
              </a:solidFill>
              <a:latin typeface="GT America Expanded Bold" pitchFamily="2" charset="0"/>
              <a:cs typeface="Helvetica"/>
            </a:endParaRPr>
          </a:p>
        </p:txBody>
      </p:sp>
      <p:sp>
        <p:nvSpPr>
          <p:cNvPr id="8" name="Rectangle 7">
            <a:extLst>
              <a:ext uri="{FF2B5EF4-FFF2-40B4-BE49-F238E27FC236}">
                <a16:creationId xmlns:a16="http://schemas.microsoft.com/office/drawing/2014/main" id="{5A972C67-1AAC-474B-BB56-08743E314EF9}"/>
              </a:ext>
            </a:extLst>
          </p:cNvPr>
          <p:cNvSpPr/>
          <p:nvPr/>
        </p:nvSpPr>
        <p:spPr>
          <a:xfrm>
            <a:off x="4142648" y="1122910"/>
            <a:ext cx="3983277" cy="45719"/>
          </a:xfrm>
          <a:prstGeom prst="rect">
            <a:avLst/>
          </a:prstGeom>
          <a:solidFill>
            <a:srgbClr val="249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494A2"/>
              </a:solidFill>
            </a:endParaRPr>
          </a:p>
        </p:txBody>
      </p:sp>
      <p:pic>
        <p:nvPicPr>
          <p:cNvPr id="9" name="Picture 12" descr="Picture 12">
            <a:extLst>
              <a:ext uri="{FF2B5EF4-FFF2-40B4-BE49-F238E27FC236}">
                <a16:creationId xmlns:a16="http://schemas.microsoft.com/office/drawing/2014/main" id="{283E72FA-9175-8349-B11C-5588194129A3}"/>
              </a:ext>
            </a:extLst>
          </p:cNvPr>
          <p:cNvPicPr>
            <a:picLocks noChangeAspect="1"/>
          </p:cNvPicPr>
          <p:nvPr/>
        </p:nvPicPr>
        <p:blipFill>
          <a:blip r:embed="rId3"/>
          <a:stretch>
            <a:fillRect/>
          </a:stretch>
        </p:blipFill>
        <p:spPr>
          <a:xfrm>
            <a:off x="0" y="-118566"/>
            <a:ext cx="1828845" cy="1315995"/>
          </a:xfrm>
          <a:prstGeom prst="rect">
            <a:avLst/>
          </a:prstGeom>
          <a:ln w="12700">
            <a:miter lim="400000"/>
          </a:ln>
        </p:spPr>
      </p:pic>
      <p:sp>
        <p:nvSpPr>
          <p:cNvPr id="2" name="TextBox 1">
            <a:extLst>
              <a:ext uri="{FF2B5EF4-FFF2-40B4-BE49-F238E27FC236}">
                <a16:creationId xmlns:a16="http://schemas.microsoft.com/office/drawing/2014/main" id="{38B12894-0CEF-1C4D-B696-6A08F943AF87}"/>
              </a:ext>
            </a:extLst>
          </p:cNvPr>
          <p:cNvSpPr txBox="1"/>
          <p:nvPr/>
        </p:nvSpPr>
        <p:spPr>
          <a:xfrm>
            <a:off x="702127" y="1357477"/>
            <a:ext cx="10787743" cy="5324535"/>
          </a:xfrm>
          <a:prstGeom prst="rect">
            <a:avLst/>
          </a:prstGeom>
          <a:noFill/>
        </p:spPr>
        <p:txBody>
          <a:bodyPr wrap="square" rtlCol="0">
            <a:spAutoFit/>
          </a:bodyPr>
          <a:lstStyle/>
          <a:p>
            <a:r>
              <a:rPr lang="en-GB" sz="2000" dirty="0">
                <a:latin typeface="Helvetica" pitchFamily="2" charset="0"/>
              </a:rPr>
              <a:t>Here are some activities you can do to get yourself ready for your career in fashion:</a:t>
            </a:r>
          </a:p>
          <a:p>
            <a:endParaRPr lang="en-GB" sz="2000" dirty="0">
              <a:latin typeface="Helvetica" pitchFamily="2" charset="0"/>
            </a:endParaRPr>
          </a:p>
          <a:p>
            <a:pPr marL="342900" indent="-342900">
              <a:buFont typeface="Arial" panose="020B0604020202020204" pitchFamily="34" charset="0"/>
              <a:buChar char="•"/>
            </a:pPr>
            <a:r>
              <a:rPr lang="en-GB" sz="2000" dirty="0">
                <a:latin typeface="Helvetica" pitchFamily="2" charset="0"/>
              </a:rPr>
              <a:t>Keep yourself updated on the latest fashion industry and business news - </a:t>
            </a:r>
            <a:r>
              <a:rPr lang="en-GB" sz="2000" dirty="0">
                <a:solidFill>
                  <a:schemeClr val="bg1"/>
                </a:solidFill>
                <a:latin typeface="Helvetica" pitchFamily="2" charset="0"/>
                <a:hlinkClick r:id="rId4">
                  <a:extLst>
                    <a:ext uri="{A12FA001-AC4F-418D-AE19-62706E023703}">
                      <ahyp:hlinkClr xmlns:ahyp="http://schemas.microsoft.com/office/drawing/2018/hyperlinkcolor" val="tx"/>
                    </a:ext>
                  </a:extLst>
                </a:hlinkClick>
              </a:rPr>
              <a:t>https://www.businessoffashion.com/</a:t>
            </a:r>
            <a:endParaRPr lang="en-GB" sz="2000" dirty="0">
              <a:solidFill>
                <a:schemeClr val="bg1"/>
              </a:solidFill>
              <a:latin typeface="Helvetica" pitchFamily="2" charset="0"/>
            </a:endParaRPr>
          </a:p>
          <a:p>
            <a:pPr marL="342900" indent="-342900">
              <a:buFont typeface="Arial" panose="020B0604020202020204" pitchFamily="34" charset="0"/>
              <a:buChar char="•"/>
            </a:pPr>
            <a:endParaRPr lang="en-GB" sz="2000" dirty="0">
              <a:solidFill>
                <a:schemeClr val="bg1"/>
              </a:solidFill>
              <a:latin typeface="Helvetica" pitchFamily="2" charset="0"/>
            </a:endParaRPr>
          </a:p>
          <a:p>
            <a:pPr marL="342900" indent="-342900">
              <a:buFont typeface="Arial" panose="020B0604020202020204" pitchFamily="34" charset="0"/>
              <a:buChar char="•"/>
            </a:pPr>
            <a:r>
              <a:rPr lang="en-GB" sz="2000" dirty="0">
                <a:latin typeface="Helvetica" pitchFamily="2" charset="0"/>
              </a:rPr>
              <a:t>Discover the latest fashion trends and industry updates by following Vogue UK or take advantage of their latest annual subscription rates! </a:t>
            </a:r>
            <a:r>
              <a:rPr lang="en-GB" sz="2000" dirty="0">
                <a:solidFill>
                  <a:schemeClr val="bg1"/>
                </a:solidFill>
                <a:latin typeface="Helvetica" pitchFamily="2" charset="0"/>
                <a:hlinkClick r:id="rId5">
                  <a:extLst>
                    <a:ext uri="{A12FA001-AC4F-418D-AE19-62706E023703}">
                      <ahyp:hlinkClr xmlns:ahyp="http://schemas.microsoft.com/office/drawing/2018/hyperlinkcolor" val="tx"/>
                    </a:ext>
                  </a:extLst>
                </a:hlinkClick>
              </a:rPr>
              <a:t>https://www.vogue.co.uk/  </a:t>
            </a:r>
            <a:endParaRPr lang="en-GB" sz="2000" dirty="0">
              <a:solidFill>
                <a:schemeClr val="bg1"/>
              </a:solidFill>
              <a:latin typeface="Helvetica" pitchFamily="2" charset="0"/>
            </a:endParaRPr>
          </a:p>
          <a:p>
            <a:pPr marL="342900" indent="-342900">
              <a:buFont typeface="Arial" panose="020B0604020202020204" pitchFamily="34" charset="0"/>
              <a:buChar char="•"/>
            </a:pPr>
            <a:endParaRPr lang="en-GB" sz="2000" dirty="0">
              <a:solidFill>
                <a:schemeClr val="bg1"/>
              </a:solidFill>
              <a:latin typeface="Helvetica" pitchFamily="2" charset="0"/>
            </a:endParaRPr>
          </a:p>
          <a:p>
            <a:pPr marL="342900" indent="-342900">
              <a:buFont typeface="Arial" panose="020B0604020202020204" pitchFamily="34" charset="0"/>
              <a:buChar char="•"/>
            </a:pPr>
            <a:r>
              <a:rPr lang="en-GB" sz="2000" dirty="0">
                <a:latin typeface="Helvetica" pitchFamily="2" charset="0"/>
              </a:rPr>
              <a:t>Expand your cultural horizons by visiting museums online or in person, one of our favourites is The Victoria &amp; Albert Museum - </a:t>
            </a:r>
            <a:r>
              <a:rPr lang="en-GB" sz="2000" dirty="0">
                <a:solidFill>
                  <a:schemeClr val="bg1"/>
                </a:solidFill>
                <a:latin typeface="Helvetica" pitchFamily="2" charset="0"/>
                <a:hlinkClick r:id="rId6">
                  <a:extLst>
                    <a:ext uri="{A12FA001-AC4F-418D-AE19-62706E023703}">
                      <ahyp:hlinkClr xmlns:ahyp="http://schemas.microsoft.com/office/drawing/2018/hyperlinkcolor" val="tx"/>
                    </a:ext>
                  </a:extLst>
                </a:hlinkClick>
              </a:rPr>
              <a:t>https://www.vam.ac.uk/ </a:t>
            </a:r>
            <a:endParaRPr lang="en-GB" sz="2000" dirty="0">
              <a:solidFill>
                <a:schemeClr val="bg1"/>
              </a:solidFill>
              <a:latin typeface="Helvetica" pitchFamily="2" charset="0"/>
            </a:endParaRPr>
          </a:p>
          <a:p>
            <a:pPr marL="342900" indent="-342900">
              <a:buFont typeface="Arial" panose="020B0604020202020204" pitchFamily="34" charset="0"/>
              <a:buChar char="•"/>
            </a:pPr>
            <a:endParaRPr lang="en-GB" sz="2000" dirty="0">
              <a:solidFill>
                <a:schemeClr val="bg1"/>
              </a:solidFill>
              <a:latin typeface="Helvetica" pitchFamily="2" charset="0"/>
            </a:endParaRPr>
          </a:p>
          <a:p>
            <a:pPr marL="342900" indent="-342900">
              <a:buFont typeface="Arial" panose="020B0604020202020204" pitchFamily="34" charset="0"/>
              <a:buChar char="•"/>
            </a:pPr>
            <a:r>
              <a:rPr lang="en-GB" sz="2000" dirty="0">
                <a:latin typeface="Helvetica" pitchFamily="2" charset="0"/>
              </a:rPr>
              <a:t>Watch a fashion documentary! Netflix has a great selection including McQueen and </a:t>
            </a:r>
            <a:r>
              <a:rPr lang="en-GB" sz="2000" dirty="0" err="1">
                <a:latin typeface="Helvetica" pitchFamily="2" charset="0"/>
              </a:rPr>
              <a:t>Girlboss</a:t>
            </a:r>
            <a:r>
              <a:rPr lang="en-GB" sz="2000" dirty="0">
                <a:latin typeface="Helvetica" pitchFamily="2" charset="0"/>
              </a:rPr>
              <a:t> as does YouTube. </a:t>
            </a:r>
          </a:p>
          <a:p>
            <a:pPr marL="342900" indent="-342900">
              <a:buFont typeface="Arial" panose="020B0604020202020204" pitchFamily="34" charset="0"/>
              <a:buChar char="•"/>
            </a:pPr>
            <a:endParaRPr lang="en-GB" sz="2000" dirty="0">
              <a:latin typeface="Helvetica" pitchFamily="2" charset="0"/>
            </a:endParaRPr>
          </a:p>
          <a:p>
            <a:pPr marL="342900" indent="-342900">
              <a:buFont typeface="Arial" panose="020B0604020202020204" pitchFamily="34" charset="0"/>
              <a:buChar char="•"/>
            </a:pPr>
            <a:r>
              <a:rPr lang="en-GB" sz="2000" dirty="0">
                <a:latin typeface="Helvetica" pitchFamily="2" charset="0"/>
              </a:rPr>
              <a:t>Search Google Arts &amp; Culture to access to virtual tours and online exhibitions of over 500 museums and galleries worldwide – all for free! </a:t>
            </a:r>
            <a:r>
              <a:rPr lang="en-GB" sz="2000" dirty="0">
                <a:solidFill>
                  <a:schemeClr val="bg1"/>
                </a:solidFill>
                <a:latin typeface="Helvetica" pitchFamily="2" charset="0"/>
                <a:hlinkClick r:id="rId7">
                  <a:extLst>
                    <a:ext uri="{A12FA001-AC4F-418D-AE19-62706E023703}">
                      <ahyp:hlinkClr xmlns:ahyp="http://schemas.microsoft.com/office/drawing/2018/hyperlinkcolor" val="tx"/>
                    </a:ext>
                  </a:extLst>
                </a:hlinkClick>
              </a:rPr>
              <a:t>https://artsandculture.google.com/search?q=fashion</a:t>
            </a:r>
            <a:endParaRPr lang="en-GB" sz="2000" dirty="0">
              <a:solidFill>
                <a:schemeClr val="bg1"/>
              </a:solidFill>
              <a:latin typeface="Helvetica" pitchFamily="2" charset="0"/>
            </a:endParaRPr>
          </a:p>
        </p:txBody>
      </p:sp>
    </p:spTree>
    <p:extLst>
      <p:ext uri="{BB962C8B-B14F-4D97-AF65-F5344CB8AC3E}">
        <p14:creationId xmlns:p14="http://schemas.microsoft.com/office/powerpoint/2010/main" val="724567969"/>
      </p:ext>
    </p:extLst>
  </p:cSld>
  <p:clrMapOvr>
    <a:masterClrMapping/>
  </p:clrMapOvr>
</p:sld>
</file>

<file path=ppt/theme/theme1.xml><?xml version="1.0" encoding="utf-8"?>
<a:theme xmlns:a="http://schemas.openxmlformats.org/drawingml/2006/main" name="Office Theme">
  <a:themeElements>
    <a:clrScheme name="Custom 2">
      <a:dk1>
        <a:srgbClr val="2393A2"/>
      </a:dk1>
      <a:lt1>
        <a:srgbClr val="FFFFFF"/>
      </a:lt1>
      <a:dk2>
        <a:srgbClr val="2393A2"/>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214DA8E50F9F4449DB82A6AF5A93802" ma:contentTypeVersion="15" ma:contentTypeDescription="Create a new document." ma:contentTypeScope="" ma:versionID="6ed912307378e22ab0aac1002af82a74">
  <xsd:schema xmlns:xsd="http://www.w3.org/2001/XMLSchema" xmlns:xs="http://www.w3.org/2001/XMLSchema" xmlns:p="http://schemas.microsoft.com/office/2006/metadata/properties" xmlns:ns1="http://schemas.microsoft.com/sharepoint/v3" xmlns:ns2="48ebd83f-0d29-43fc-adf7-85454bb53a10" xmlns:ns3="28eea4e6-9d34-46eb-897c-a6d10532b6d8" targetNamespace="http://schemas.microsoft.com/office/2006/metadata/properties" ma:root="true" ma:fieldsID="ab1353b083e89fb3e5846db9fbfd3117" ns1:_="" ns2:_="" ns3:_="">
    <xsd:import namespace="http://schemas.microsoft.com/sharepoint/v3"/>
    <xsd:import namespace="48ebd83f-0d29-43fc-adf7-85454bb53a10"/>
    <xsd:import namespace="28eea4e6-9d34-46eb-897c-a6d10532b6d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ebd83f-0d29-43fc-adf7-85454bb53a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8eea4e6-9d34-46eb-897c-a6d10532b6d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09877A-534C-468F-BB43-FA234B567746}">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09261916-CEEC-4562-807C-DE1E613EB0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8ebd83f-0d29-43fc-adf7-85454bb53a10"/>
    <ds:schemaRef ds:uri="28eea4e6-9d34-46eb-897c-a6d10532b6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77C1CA-AF79-4FBB-B008-AC9E40A136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7171</TotalTime>
  <Words>447</Words>
  <Application>Microsoft Office PowerPoint</Application>
  <PresentationFormat>Widescreen</PresentationFormat>
  <Paragraphs>38</Paragraphs>
  <Slides>5</Slides>
  <Notes>3</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Rachel Martine</cp:lastModifiedBy>
  <cp:revision>23</cp:revision>
  <dcterms:created xsi:type="dcterms:W3CDTF">2021-09-14T09:21:40Z</dcterms:created>
  <dcterms:modified xsi:type="dcterms:W3CDTF">2022-02-15T10:39:15Z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0x0101001214DA8E50F9F4449DB82A6AF5A93802</vt:lpwstr>
  </property>
</Properties>
</file>