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4"/>
  </p:sldMasterIdLst>
  <p:notesMasterIdLst>
    <p:notesMasterId r:id="rId13"/>
  </p:notesMasterIdLst>
  <p:sldIdLst>
    <p:sldId id="267" r:id="rId5"/>
    <p:sldId id="271" r:id="rId6"/>
    <p:sldId id="272" r:id="rId7"/>
    <p:sldId id="273" r:id="rId8"/>
    <p:sldId id="274" r:id="rId9"/>
    <p:sldId id="269" r:id="rId10"/>
    <p:sldId id="270" r:id="rId11"/>
    <p:sldId id="25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94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A3BFFC-809D-717B-8017-8BC3676B4ADD}" v="23" dt="2022-02-09T13:01:21.342"/>
    <p1510:client id="{C15DC8E6-5354-4A8C-4FE0-B4B052E57CB0}" v="14" dt="2022-02-15T10:38:13.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8"/>
    <p:restoredTop sz="94689"/>
  </p:normalViewPr>
  <p:slideViewPr>
    <p:cSldViewPr snapToGrid="0" snapToObjects="1">
      <p:cViewPr varScale="1">
        <p:scale>
          <a:sx n="108" d="100"/>
          <a:sy n="108" d="100"/>
        </p:scale>
        <p:origin x="592" y="2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Martine" userId="S::rachel.martine@fra.ac.uk::822d14d9-16d6-4d42-8c6f-d919e133bf57" providerId="AD" clId="Web-{C15DC8E6-5354-4A8C-4FE0-B4B052E57CB0}"/>
    <pc:docChg chg="modSld">
      <pc:chgData name="Rachel Martine" userId="S::rachel.martine@fra.ac.uk::822d14d9-16d6-4d42-8c6f-d919e133bf57" providerId="AD" clId="Web-{C15DC8E6-5354-4A8C-4FE0-B4B052E57CB0}" dt="2022-02-15T10:38:13.832" v="13" actId="20577"/>
      <pc:docMkLst>
        <pc:docMk/>
      </pc:docMkLst>
      <pc:sldChg chg="modSp">
        <pc:chgData name="Rachel Martine" userId="S::rachel.martine@fra.ac.uk::822d14d9-16d6-4d42-8c6f-d919e133bf57" providerId="AD" clId="Web-{C15DC8E6-5354-4A8C-4FE0-B4B052E57CB0}" dt="2022-02-15T10:35:25.702" v="4" actId="20577"/>
        <pc:sldMkLst>
          <pc:docMk/>
          <pc:sldMk cId="3884964915" sldId="272"/>
        </pc:sldMkLst>
        <pc:spChg chg="mod">
          <ac:chgData name="Rachel Martine" userId="S::rachel.martine@fra.ac.uk::822d14d9-16d6-4d42-8c6f-d919e133bf57" providerId="AD" clId="Web-{C15DC8E6-5354-4A8C-4FE0-B4B052E57CB0}" dt="2022-02-15T10:35:25.702" v="4" actId="20577"/>
          <ac:spMkLst>
            <pc:docMk/>
            <pc:sldMk cId="3884964915" sldId="272"/>
            <ac:spMk id="3" creationId="{7C607B62-A858-D345-85DE-8092A472EBC3}"/>
          </ac:spMkLst>
        </pc:spChg>
      </pc:sldChg>
      <pc:sldChg chg="modSp">
        <pc:chgData name="Rachel Martine" userId="S::rachel.martine@fra.ac.uk::822d14d9-16d6-4d42-8c6f-d919e133bf57" providerId="AD" clId="Web-{C15DC8E6-5354-4A8C-4FE0-B4B052E57CB0}" dt="2022-02-15T10:38:13.832" v="13" actId="20577"/>
        <pc:sldMkLst>
          <pc:docMk/>
          <pc:sldMk cId="1331383947" sldId="273"/>
        </pc:sldMkLst>
        <pc:spChg chg="mod">
          <ac:chgData name="Rachel Martine" userId="S::rachel.martine@fra.ac.uk::822d14d9-16d6-4d42-8c6f-d919e133bf57" providerId="AD" clId="Web-{C15DC8E6-5354-4A8C-4FE0-B4B052E57CB0}" dt="2022-02-15T10:38:13.832" v="13" actId="20577"/>
          <ac:spMkLst>
            <pc:docMk/>
            <pc:sldMk cId="1331383947" sldId="273"/>
            <ac:spMk id="3" creationId="{7C607B62-A858-D345-85DE-8092A472EBC3}"/>
          </ac:spMkLst>
        </pc:spChg>
      </pc:sldChg>
    </pc:docChg>
  </pc:docChgLst>
  <pc:docChgLst>
    <pc:chgData name="Rachel Martine" userId="S::rachel.martine@fra.ac.uk::822d14d9-16d6-4d42-8c6f-d919e133bf57" providerId="AD" clId="Web-{86A3BFFC-809D-717B-8017-8BC3676B4ADD}"/>
    <pc:docChg chg="modSld">
      <pc:chgData name="Rachel Martine" userId="S::rachel.martine@fra.ac.uk::822d14d9-16d6-4d42-8c6f-d919e133bf57" providerId="AD" clId="Web-{86A3BFFC-809D-717B-8017-8BC3676B4ADD}" dt="2022-02-09T13:01:20.952" v="15" actId="20577"/>
      <pc:docMkLst>
        <pc:docMk/>
      </pc:docMkLst>
      <pc:sldChg chg="modSp">
        <pc:chgData name="Rachel Martine" userId="S::rachel.martine@fra.ac.uk::822d14d9-16d6-4d42-8c6f-d919e133bf57" providerId="AD" clId="Web-{86A3BFFC-809D-717B-8017-8BC3676B4ADD}" dt="2022-02-09T13:01:20.952" v="15" actId="20577"/>
        <pc:sldMkLst>
          <pc:docMk/>
          <pc:sldMk cId="724567969" sldId="256"/>
        </pc:sldMkLst>
        <pc:spChg chg="mod">
          <ac:chgData name="Rachel Martine" userId="S::rachel.martine@fra.ac.uk::822d14d9-16d6-4d42-8c6f-d919e133bf57" providerId="AD" clId="Web-{86A3BFFC-809D-717B-8017-8BC3676B4ADD}" dt="2022-02-09T13:01:20.952" v="15" actId="20577"/>
          <ac:spMkLst>
            <pc:docMk/>
            <pc:sldMk cId="724567969" sldId="256"/>
            <ac:spMk id="6" creationId="{17DE35BD-09B0-AC46-A445-C59594B31C87}"/>
          </ac:spMkLst>
        </pc:spChg>
      </pc:sldChg>
      <pc:sldChg chg="modSp">
        <pc:chgData name="Rachel Martine" userId="S::rachel.martine@fra.ac.uk::822d14d9-16d6-4d42-8c6f-d919e133bf57" providerId="AD" clId="Web-{86A3BFFC-809D-717B-8017-8BC3676B4ADD}" dt="2022-02-09T13:01:18.045" v="13" actId="20577"/>
        <pc:sldMkLst>
          <pc:docMk/>
          <pc:sldMk cId="1590104614" sldId="270"/>
        </pc:sldMkLst>
        <pc:spChg chg="mod">
          <ac:chgData name="Rachel Martine" userId="S::rachel.martine@fra.ac.uk::822d14d9-16d6-4d42-8c6f-d919e133bf57" providerId="AD" clId="Web-{86A3BFFC-809D-717B-8017-8BC3676B4ADD}" dt="2022-02-09T13:01:18.045" v="13" actId="20577"/>
          <ac:spMkLst>
            <pc:docMk/>
            <pc:sldMk cId="1590104614" sldId="270"/>
            <ac:spMk id="6" creationId="{17DE35BD-09B0-AC46-A445-C59594B31C87}"/>
          </ac:spMkLst>
        </pc:spChg>
      </pc:sldChg>
      <pc:sldChg chg="modSp">
        <pc:chgData name="Rachel Martine" userId="S::rachel.martine@fra.ac.uk::822d14d9-16d6-4d42-8c6f-d919e133bf57" providerId="AD" clId="Web-{86A3BFFC-809D-717B-8017-8BC3676B4ADD}" dt="2022-02-09T13:01:06.373" v="12" actId="20577"/>
        <pc:sldMkLst>
          <pc:docMk/>
          <pc:sldMk cId="1331383947" sldId="273"/>
        </pc:sldMkLst>
        <pc:spChg chg="mod">
          <ac:chgData name="Rachel Martine" userId="S::rachel.martine@fra.ac.uk::822d14d9-16d6-4d42-8c6f-d919e133bf57" providerId="AD" clId="Web-{86A3BFFC-809D-717B-8017-8BC3676B4ADD}" dt="2022-02-09T13:01:06.373" v="12" actId="20577"/>
          <ac:spMkLst>
            <pc:docMk/>
            <pc:sldMk cId="1331383947" sldId="273"/>
            <ac:spMk id="2" creationId="{575165C6-5A84-B541-8EDE-973FBF130D3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4054C1-F8D3-4D45-A344-9A1446281B2B}" type="datetimeFigureOut">
              <a:rPr lang="en-US" smtClean="0"/>
              <a:t>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39F6A5-9C39-FB44-A654-1705C579E88C}" type="slidenum">
              <a:rPr lang="en-US" smtClean="0"/>
              <a:t>‹#›</a:t>
            </a:fld>
            <a:endParaRPr lang="en-US"/>
          </a:p>
        </p:txBody>
      </p:sp>
    </p:spTree>
    <p:extLst>
      <p:ext uri="{BB962C8B-B14F-4D97-AF65-F5344CB8AC3E}">
        <p14:creationId xmlns:p14="http://schemas.microsoft.com/office/powerpoint/2010/main" val="1925164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9F6A5-9C39-FB44-A654-1705C579E88C}" type="slidenum">
              <a:rPr lang="en-US" smtClean="0"/>
              <a:t>6</a:t>
            </a:fld>
            <a:endParaRPr lang="en-US"/>
          </a:p>
        </p:txBody>
      </p:sp>
    </p:spTree>
    <p:extLst>
      <p:ext uri="{BB962C8B-B14F-4D97-AF65-F5344CB8AC3E}">
        <p14:creationId xmlns:p14="http://schemas.microsoft.com/office/powerpoint/2010/main" val="2869868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9F6A5-9C39-FB44-A654-1705C579E88C}" type="slidenum">
              <a:rPr lang="en-US" smtClean="0"/>
              <a:t>7</a:t>
            </a:fld>
            <a:endParaRPr lang="en-US"/>
          </a:p>
        </p:txBody>
      </p:sp>
    </p:spTree>
    <p:extLst>
      <p:ext uri="{BB962C8B-B14F-4D97-AF65-F5344CB8AC3E}">
        <p14:creationId xmlns:p14="http://schemas.microsoft.com/office/powerpoint/2010/main" val="3918713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9F6A5-9C39-FB44-A654-1705C579E88C}" type="slidenum">
              <a:rPr lang="en-US" smtClean="0"/>
              <a:t>8</a:t>
            </a:fld>
            <a:endParaRPr lang="en-US"/>
          </a:p>
        </p:txBody>
      </p:sp>
    </p:spTree>
    <p:extLst>
      <p:ext uri="{BB962C8B-B14F-4D97-AF65-F5344CB8AC3E}">
        <p14:creationId xmlns:p14="http://schemas.microsoft.com/office/powerpoint/2010/main" val="1394198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93F56-6397-FC4C-9A25-FADC8E9F91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577913E-5EAE-5048-8E93-D16F55D57E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DB81379-C5DC-A14F-92D7-457E8CC226EB}"/>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5" name="Footer Placeholder 4">
            <a:extLst>
              <a:ext uri="{FF2B5EF4-FFF2-40B4-BE49-F238E27FC236}">
                <a16:creationId xmlns:a16="http://schemas.microsoft.com/office/drawing/2014/main" id="{44759A27-F828-B54F-9F32-07C161553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D012EC-E3BF-3945-A41D-3513357E42EC}"/>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3055405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883FA-CB2C-F546-BB35-136111833FC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34B4E99-3983-C446-B7FC-0C6E2105910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BDD58E-2EAA-9742-8CE9-17322D15A767}"/>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5" name="Footer Placeholder 4">
            <a:extLst>
              <a:ext uri="{FF2B5EF4-FFF2-40B4-BE49-F238E27FC236}">
                <a16:creationId xmlns:a16="http://schemas.microsoft.com/office/drawing/2014/main" id="{0921E5E5-B9BB-334F-8920-A8016D8DEA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062733-345E-9F4E-A1C3-C4B5187023F9}"/>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2448568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460005-0187-D948-B972-7F90F1E543A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61CA6AD-C4BA-A840-BCF4-7288FB3469B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DF1392-4CE4-1246-B746-78456FEA8153}"/>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5" name="Footer Placeholder 4">
            <a:extLst>
              <a:ext uri="{FF2B5EF4-FFF2-40B4-BE49-F238E27FC236}">
                <a16:creationId xmlns:a16="http://schemas.microsoft.com/office/drawing/2014/main" id="{2CB2144C-55BD-5441-A7DA-983149AE0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5384C8-6011-9E4C-BA05-D6320173B162}"/>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474472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09778-AB04-4B4C-9718-471716FECFF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5B5E8D-671B-8344-B305-75E947FE07C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783AF40-4175-104C-AEEC-AE5A7E6ED4A4}"/>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5" name="Footer Placeholder 4">
            <a:extLst>
              <a:ext uri="{FF2B5EF4-FFF2-40B4-BE49-F238E27FC236}">
                <a16:creationId xmlns:a16="http://schemas.microsoft.com/office/drawing/2014/main" id="{9B8A611A-88EE-E64A-B000-246C985BCC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7803A2-4697-5548-BB51-DDBA541E6490}"/>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3426175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135F8-B875-324A-9C63-98757C65AE8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6A06337-FC15-554C-98CE-14BB76F787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2ACE5D1-7E28-6140-8015-CE3E60AACA65}"/>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5" name="Footer Placeholder 4">
            <a:extLst>
              <a:ext uri="{FF2B5EF4-FFF2-40B4-BE49-F238E27FC236}">
                <a16:creationId xmlns:a16="http://schemas.microsoft.com/office/drawing/2014/main" id="{F1BC3FA2-86DB-824A-A08F-61C2AD0F5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AAD0A3-BA20-FF48-B21E-CFCAD1DD2A65}"/>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404789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45624-89A0-8148-8743-78C5BA65910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5911125-F370-0443-8FA9-BA03A029A6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6D1F7E4-70C6-1F4C-B23D-95622D24822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66E01C1-3104-034C-B240-3C126250121D}"/>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6" name="Footer Placeholder 5">
            <a:extLst>
              <a:ext uri="{FF2B5EF4-FFF2-40B4-BE49-F238E27FC236}">
                <a16:creationId xmlns:a16="http://schemas.microsoft.com/office/drawing/2014/main" id="{BE688570-4A33-EF43-8ACD-DF02851CD7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79D22C-0330-C842-A295-EAD28FDDAD94}"/>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2754530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3ECE-A385-7149-968E-499E0253744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220B9FF-DAB3-954C-8B51-C0DC6B3471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E937096-A188-384B-8D73-BF731847706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B6CF331-FB37-BF4D-A9A2-19B2783A4F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9C720D3-B98E-1842-833A-158C8D34674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746910F-E860-AE49-AA97-34C4EDFBD67A}"/>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8" name="Footer Placeholder 7">
            <a:extLst>
              <a:ext uri="{FF2B5EF4-FFF2-40B4-BE49-F238E27FC236}">
                <a16:creationId xmlns:a16="http://schemas.microsoft.com/office/drawing/2014/main" id="{3C3ABEB4-C1A1-9F41-9070-EAA68E7F95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692276-D1E5-6045-863F-B4DA85CD20FE}"/>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1385623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76732-3E0C-804F-AAB4-E729AE6A103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7717FF8-C089-104F-94C6-7F1D75EE2BD9}"/>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4" name="Footer Placeholder 3">
            <a:extLst>
              <a:ext uri="{FF2B5EF4-FFF2-40B4-BE49-F238E27FC236}">
                <a16:creationId xmlns:a16="http://schemas.microsoft.com/office/drawing/2014/main" id="{CB688E53-742C-7A41-A331-47B884868A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F06AFD-553C-AB45-935C-095A45E06855}"/>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1000156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E68A50-2A95-3847-B26B-B108E1358D53}"/>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3" name="Footer Placeholder 2">
            <a:extLst>
              <a:ext uri="{FF2B5EF4-FFF2-40B4-BE49-F238E27FC236}">
                <a16:creationId xmlns:a16="http://schemas.microsoft.com/office/drawing/2014/main" id="{CAA77194-5D5A-3142-8C8B-85C2F6F729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5B94AD-5DD7-7D42-A0C6-C31E7E9C71C2}"/>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1012881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1C882-0E0B-9A46-9B79-11536092D59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797F7A8-388A-504A-A791-2855C993B7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E573C0D-10A0-1648-877C-AE7FA3DE8B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F120AF1-FA28-9241-A3C3-D411A2C93928}"/>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6" name="Footer Placeholder 5">
            <a:extLst>
              <a:ext uri="{FF2B5EF4-FFF2-40B4-BE49-F238E27FC236}">
                <a16:creationId xmlns:a16="http://schemas.microsoft.com/office/drawing/2014/main" id="{06A19564-2D6A-9741-850D-15B8DD1F0C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8C4817-87E3-B842-B746-395886935851}"/>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267284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9E1EC-1E6B-5544-B5A4-D7F1FBB759D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C5364E7-3336-8B40-B7E5-FC3F041C5C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147904-5C2F-474B-A979-78738AA58A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140F069-F225-9B4D-9DE9-96FC3C001982}"/>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6" name="Footer Placeholder 5">
            <a:extLst>
              <a:ext uri="{FF2B5EF4-FFF2-40B4-BE49-F238E27FC236}">
                <a16:creationId xmlns:a16="http://schemas.microsoft.com/office/drawing/2014/main" id="{3AACFBC6-6E97-0544-B1A2-C8BFF1819B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8E2967-33A2-7043-AD1B-08050F3A5091}"/>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1345441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EDC8B8-1F83-FD41-B989-4F74A4C6E8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DD1BA8F-4AE7-ED4E-AA9D-D1F7C9FE10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FE4A44-6A42-3F41-9185-9D726929F9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10F3B-DDBD-CC4B-8C6F-EE9585C77A54}" type="datetimeFigureOut">
              <a:rPr lang="en-US" smtClean="0"/>
              <a:t>2/15/2022</a:t>
            </a:fld>
            <a:endParaRPr lang="en-US"/>
          </a:p>
        </p:txBody>
      </p:sp>
      <p:sp>
        <p:nvSpPr>
          <p:cNvPr id="5" name="Footer Placeholder 4">
            <a:extLst>
              <a:ext uri="{FF2B5EF4-FFF2-40B4-BE49-F238E27FC236}">
                <a16:creationId xmlns:a16="http://schemas.microsoft.com/office/drawing/2014/main" id="{FB82B319-58F1-BA4C-AA5D-E1783E6E4F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063BB1-A39E-624D-9B8B-8E3D22AD55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80BD4-7DDD-6942-A18B-107C93D33E25}" type="slidenum">
              <a:rPr lang="en-US" smtClean="0"/>
              <a:t>‹#›</a:t>
            </a:fld>
            <a:endParaRPr lang="en-US"/>
          </a:p>
        </p:txBody>
      </p:sp>
    </p:spTree>
    <p:extLst>
      <p:ext uri="{BB962C8B-B14F-4D97-AF65-F5344CB8AC3E}">
        <p14:creationId xmlns:p14="http://schemas.microsoft.com/office/powerpoint/2010/main" val="52454809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2F7D07-AA12-C842-BF22-3CE0518CEC71}"/>
              </a:ext>
            </a:extLst>
          </p:cNvPr>
          <p:cNvPicPr>
            <a:picLocks noChangeAspect="1"/>
          </p:cNvPicPr>
          <p:nvPr/>
        </p:nvPicPr>
        <p:blipFill>
          <a:blip r:embed="rId2"/>
          <a:stretch>
            <a:fillRect/>
          </a:stretch>
        </p:blipFill>
        <p:spPr>
          <a:xfrm>
            <a:off x="7869056" y="376518"/>
            <a:ext cx="4736075" cy="6481482"/>
          </a:xfrm>
          <a:prstGeom prst="rect">
            <a:avLst/>
          </a:prstGeom>
        </p:spPr>
      </p:pic>
      <p:pic>
        <p:nvPicPr>
          <p:cNvPr id="7" name="Picture 12" descr="Picture 12">
            <a:extLst>
              <a:ext uri="{FF2B5EF4-FFF2-40B4-BE49-F238E27FC236}">
                <a16:creationId xmlns:a16="http://schemas.microsoft.com/office/drawing/2014/main" id="{390011F8-5161-894F-876C-90FE5816E295}"/>
              </a:ext>
            </a:extLst>
          </p:cNvPr>
          <p:cNvPicPr>
            <a:picLocks noChangeAspect="1"/>
          </p:cNvPicPr>
          <p:nvPr/>
        </p:nvPicPr>
        <p:blipFill>
          <a:blip r:embed="rId3"/>
          <a:stretch>
            <a:fillRect/>
          </a:stretch>
        </p:blipFill>
        <p:spPr>
          <a:xfrm>
            <a:off x="0" y="-118566"/>
            <a:ext cx="1828845" cy="1315995"/>
          </a:xfrm>
          <a:prstGeom prst="rect">
            <a:avLst/>
          </a:prstGeom>
          <a:ln w="12700">
            <a:miter lim="400000"/>
          </a:ln>
        </p:spPr>
      </p:pic>
      <p:sp>
        <p:nvSpPr>
          <p:cNvPr id="10" name="Rectangle 9">
            <a:extLst>
              <a:ext uri="{FF2B5EF4-FFF2-40B4-BE49-F238E27FC236}">
                <a16:creationId xmlns:a16="http://schemas.microsoft.com/office/drawing/2014/main" id="{0CDB22F5-BE0B-B841-9E05-C938213DD6F0}"/>
              </a:ext>
            </a:extLst>
          </p:cNvPr>
          <p:cNvSpPr/>
          <p:nvPr/>
        </p:nvSpPr>
        <p:spPr>
          <a:xfrm>
            <a:off x="1267381" y="4101094"/>
            <a:ext cx="398327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94A2"/>
              </a:solidFill>
            </a:endParaRPr>
          </a:p>
        </p:txBody>
      </p:sp>
      <p:sp>
        <p:nvSpPr>
          <p:cNvPr id="11" name="Title 1">
            <a:extLst>
              <a:ext uri="{FF2B5EF4-FFF2-40B4-BE49-F238E27FC236}">
                <a16:creationId xmlns:a16="http://schemas.microsoft.com/office/drawing/2014/main" id="{597FD933-FD33-B842-9367-571DACD47082}"/>
              </a:ext>
            </a:extLst>
          </p:cNvPr>
          <p:cNvSpPr txBox="1">
            <a:spLocks/>
          </p:cNvSpPr>
          <p:nvPr/>
        </p:nvSpPr>
        <p:spPr bwMode="auto">
          <a:xfrm>
            <a:off x="1147460" y="2557399"/>
            <a:ext cx="6721596" cy="774493"/>
          </a:xfrm>
          <a:prstGeom prst="rect">
            <a:avLst/>
          </a:prstGeom>
          <a:noFill/>
        </p:spPr>
        <p:txBody>
          <a:bodyPr lIns="91440" tIns="45720" rIns="91440" bIns="45720"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algn="l">
              <a:defRPr/>
            </a:pPr>
            <a:r>
              <a:rPr lang="en-GB" altLang="en-US" b="1" kern="0" dirty="0">
                <a:solidFill>
                  <a:srgbClr val="2494A2"/>
                </a:solidFill>
                <a:latin typeface="GT America Expanded Bold" pitchFamily="2" charset="0"/>
                <a:ea typeface="ＭＳ Ｐゴシック"/>
                <a:cs typeface="Helvetica"/>
              </a:rPr>
              <a:t>PREPARATION FOR FASHION DESIGN</a:t>
            </a:r>
            <a:endParaRPr lang="en-GB" altLang="en-US" b="1" u="none" strike="noStrike" kern="0" cap="none" spc="0" normalizeH="0" baseline="0" noProof="0" dirty="0">
              <a:ln>
                <a:noFill/>
              </a:ln>
              <a:solidFill>
                <a:srgbClr val="2494A2"/>
              </a:solidFill>
              <a:effectLst/>
              <a:uLnTx/>
              <a:uFillTx/>
              <a:latin typeface="GT America Expanded Bold" pitchFamily="2" charset="0"/>
              <a:ea typeface="ＭＳ Ｐゴシック"/>
              <a:cs typeface="Helvetica"/>
            </a:endParaRPr>
          </a:p>
        </p:txBody>
      </p:sp>
      <p:sp>
        <p:nvSpPr>
          <p:cNvPr id="8" name="Title 1">
            <a:extLst>
              <a:ext uri="{FF2B5EF4-FFF2-40B4-BE49-F238E27FC236}">
                <a16:creationId xmlns:a16="http://schemas.microsoft.com/office/drawing/2014/main" id="{DBC71CD5-0A05-0540-8874-23F4E061E0CF}"/>
              </a:ext>
            </a:extLst>
          </p:cNvPr>
          <p:cNvSpPr txBox="1">
            <a:spLocks/>
          </p:cNvSpPr>
          <p:nvPr/>
        </p:nvSpPr>
        <p:spPr bwMode="auto">
          <a:xfrm>
            <a:off x="256881" y="6459711"/>
            <a:ext cx="6004276" cy="167765"/>
          </a:xfrm>
          <a:prstGeom prst="rect">
            <a:avLst/>
          </a:prstGeom>
          <a:noFill/>
          <a:ln>
            <a:noFill/>
          </a:ln>
        </p:spPr>
        <p:txBody>
          <a:bodyPr lIns="91440" tIns="45720" rIns="91440" bIns="45720"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algn="l">
              <a:defRPr/>
            </a:pPr>
            <a:r>
              <a:rPr lang="en-GB" altLang="en-US" sz="1600" b="1" u="none" strike="noStrike" kern="0" cap="none" spc="0" normalizeH="0" baseline="0" noProof="0" dirty="0">
                <a:ln w="9525">
                  <a:solidFill>
                    <a:schemeClr val="accent1"/>
                  </a:solidFill>
                </a:ln>
                <a:solidFill>
                  <a:srgbClr val="2494A2"/>
                </a:solidFill>
                <a:effectLst/>
                <a:uLnTx/>
                <a:uFillTx/>
                <a:latin typeface="GT America Expanded Bold" pitchFamily="2" charset="0"/>
                <a:ea typeface="ＭＳ Ｐゴシック"/>
                <a:cs typeface="Helvetica"/>
              </a:rPr>
              <a:t>HOME OF FASHIONS </a:t>
            </a:r>
            <a:r>
              <a:rPr lang="en-GB" altLang="en-US" sz="1600" b="1" kern="0" dirty="0">
                <a:ln w="9525">
                  <a:solidFill>
                    <a:schemeClr val="accent1"/>
                  </a:solidFill>
                </a:ln>
                <a:solidFill>
                  <a:srgbClr val="2494A2"/>
                </a:solidFill>
                <a:latin typeface="GT America Expanded Bold" pitchFamily="2" charset="0"/>
                <a:ea typeface="ＭＳ Ｐゴシック"/>
                <a:cs typeface="Helvetica"/>
              </a:rPr>
              <a:t>NEXT GENERATION</a:t>
            </a:r>
            <a:endParaRPr lang="en-GB" altLang="en-US" sz="1600" b="1" u="none" strike="noStrike" kern="0" cap="none" spc="0" normalizeH="0" baseline="0" noProof="0" dirty="0">
              <a:ln w="9525">
                <a:solidFill>
                  <a:schemeClr val="accent1"/>
                </a:solidFill>
              </a:ln>
              <a:solidFill>
                <a:srgbClr val="2494A2"/>
              </a:solidFill>
              <a:effectLst/>
              <a:uLnTx/>
              <a:uFillTx/>
              <a:latin typeface="GT America Expanded Bold" pitchFamily="2" charset="0"/>
              <a:ea typeface="ＭＳ Ｐゴシック"/>
              <a:cs typeface="Helvetica"/>
            </a:endParaRPr>
          </a:p>
        </p:txBody>
      </p:sp>
    </p:spTree>
    <p:extLst>
      <p:ext uri="{BB962C8B-B14F-4D97-AF65-F5344CB8AC3E}">
        <p14:creationId xmlns:p14="http://schemas.microsoft.com/office/powerpoint/2010/main" val="118032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165C6-5A84-B541-8EDE-973FBF130D3C}"/>
              </a:ext>
            </a:extLst>
          </p:cNvPr>
          <p:cNvSpPr>
            <a:spLocks noGrp="1"/>
          </p:cNvSpPr>
          <p:nvPr>
            <p:ph type="title"/>
          </p:nvPr>
        </p:nvSpPr>
        <p:spPr>
          <a:xfrm>
            <a:off x="1828845" y="0"/>
            <a:ext cx="10515600" cy="1325563"/>
          </a:xfrm>
        </p:spPr>
        <p:txBody>
          <a:bodyPr/>
          <a:lstStyle/>
          <a:p>
            <a:r>
              <a:rPr lang="en-GB" dirty="0">
                <a:solidFill>
                  <a:schemeClr val="bg1"/>
                </a:solidFill>
                <a:latin typeface="GT America Expanded" pitchFamily="2" charset="77"/>
              </a:rPr>
              <a:t>CULTURE CHANGE</a:t>
            </a:r>
          </a:p>
        </p:txBody>
      </p:sp>
      <p:sp>
        <p:nvSpPr>
          <p:cNvPr id="3" name="Content Placeholder 2">
            <a:extLst>
              <a:ext uri="{FF2B5EF4-FFF2-40B4-BE49-F238E27FC236}">
                <a16:creationId xmlns:a16="http://schemas.microsoft.com/office/drawing/2014/main" id="{7C607B62-A858-D345-85DE-8092A472EBC3}"/>
              </a:ext>
            </a:extLst>
          </p:cNvPr>
          <p:cNvSpPr>
            <a:spLocks noGrp="1"/>
          </p:cNvSpPr>
          <p:nvPr>
            <p:ph idx="1"/>
          </p:nvPr>
        </p:nvSpPr>
        <p:spPr>
          <a:xfrm>
            <a:off x="838200" y="1315996"/>
            <a:ext cx="10515600" cy="5334186"/>
          </a:xfrm>
        </p:spPr>
        <p:txBody>
          <a:bodyPr>
            <a:normAutofit/>
          </a:bodyPr>
          <a:lstStyle/>
          <a:p>
            <a:pPr fontAlgn="base">
              <a:spcAft>
                <a:spcPts val="600"/>
              </a:spcAft>
            </a:pPr>
            <a:r>
              <a:rPr lang="en-US" dirty="0">
                <a:solidFill>
                  <a:schemeClr val="bg1"/>
                </a:solidFill>
                <a:latin typeface="Helvetica" pitchFamily="2" charset="0"/>
              </a:rPr>
              <a:t>Fashion design is influenced by changes in culture and society​</a:t>
            </a:r>
          </a:p>
          <a:p>
            <a:pPr fontAlgn="base">
              <a:spcAft>
                <a:spcPts val="600"/>
              </a:spcAft>
            </a:pPr>
            <a:r>
              <a:rPr lang="en-US" b="1" dirty="0">
                <a:latin typeface="Helvetica" pitchFamily="2" charset="0"/>
              </a:rPr>
              <a:t>What could be some of the influences on fashion?</a:t>
            </a:r>
            <a:r>
              <a:rPr lang="en-US" dirty="0">
                <a:latin typeface="Helvetica" pitchFamily="2" charset="0"/>
              </a:rPr>
              <a:t>​</a:t>
            </a:r>
          </a:p>
          <a:p>
            <a:pPr lvl="1" fontAlgn="base">
              <a:spcAft>
                <a:spcPts val="600"/>
              </a:spcAft>
            </a:pPr>
            <a:r>
              <a:rPr lang="en-GB" b="1" dirty="0">
                <a:latin typeface="Helvetica" pitchFamily="2" charset="0"/>
              </a:rPr>
              <a:t>Music</a:t>
            </a:r>
            <a:r>
              <a:rPr lang="en-US" dirty="0">
                <a:latin typeface="Helvetica" pitchFamily="2" charset="0"/>
              </a:rPr>
              <a:t>​: </a:t>
            </a:r>
            <a:r>
              <a:rPr lang="en-GB" dirty="0">
                <a:solidFill>
                  <a:schemeClr val="bg1"/>
                </a:solidFill>
                <a:latin typeface="Helvetica" pitchFamily="2" charset="0"/>
              </a:rPr>
              <a:t>Spice Girls  launched in 1996 inspiring “girl power” and empowering women</a:t>
            </a:r>
            <a:r>
              <a:rPr lang="en-US" dirty="0">
                <a:solidFill>
                  <a:schemeClr val="bg1"/>
                </a:solidFill>
                <a:latin typeface="Helvetica" pitchFamily="2" charset="0"/>
              </a:rPr>
              <a:t>​</a:t>
            </a:r>
          </a:p>
          <a:p>
            <a:pPr lvl="1" fontAlgn="base">
              <a:spcAft>
                <a:spcPts val="600"/>
              </a:spcAft>
            </a:pPr>
            <a:r>
              <a:rPr lang="en-GB" b="1" dirty="0">
                <a:latin typeface="Helvetica" pitchFamily="2" charset="0"/>
              </a:rPr>
              <a:t>Politics</a:t>
            </a:r>
            <a:r>
              <a:rPr lang="en-US" dirty="0">
                <a:latin typeface="Helvetica" pitchFamily="2" charset="0"/>
              </a:rPr>
              <a:t>​: </a:t>
            </a:r>
            <a:r>
              <a:rPr lang="en-GB" dirty="0">
                <a:solidFill>
                  <a:schemeClr val="bg1"/>
                </a:solidFill>
                <a:latin typeface="Helvetica" pitchFamily="2" charset="0"/>
              </a:rPr>
              <a:t>Politics went through a huge change in the 1980s, with an economic boom</a:t>
            </a:r>
            <a:r>
              <a:rPr lang="en-US" dirty="0">
                <a:solidFill>
                  <a:schemeClr val="bg1"/>
                </a:solidFill>
                <a:latin typeface="Helvetica" pitchFamily="2" charset="0"/>
              </a:rPr>
              <a:t>​</a:t>
            </a:r>
          </a:p>
          <a:p>
            <a:pPr lvl="1" fontAlgn="base">
              <a:spcAft>
                <a:spcPts val="600"/>
              </a:spcAft>
            </a:pPr>
            <a:r>
              <a:rPr lang="en-GB" b="1" dirty="0">
                <a:latin typeface="Helvetica" pitchFamily="2" charset="0"/>
              </a:rPr>
              <a:t>Hippy culture: </a:t>
            </a:r>
            <a:r>
              <a:rPr lang="en-GB" dirty="0">
                <a:solidFill>
                  <a:schemeClr val="bg1"/>
                </a:solidFill>
                <a:latin typeface="Helvetica" pitchFamily="2" charset="0"/>
              </a:rPr>
              <a:t>In the 1960s a cultural phenomenon emerged that was inspired by religious spiritualism and fuelled by anti-war sentiment</a:t>
            </a:r>
          </a:p>
          <a:p>
            <a:pPr fontAlgn="base">
              <a:spcAft>
                <a:spcPts val="600"/>
              </a:spcAft>
            </a:pPr>
            <a:r>
              <a:rPr lang="en-GB" dirty="0">
                <a:latin typeface="Helvetica" pitchFamily="2" charset="0"/>
              </a:rPr>
              <a:t>Can you think of any current culture changes that is affecting fashion?​</a:t>
            </a:r>
            <a:endParaRPr lang="en-US" dirty="0">
              <a:latin typeface="Helvetica" pitchFamily="2" charset="0"/>
            </a:endParaRPr>
          </a:p>
          <a:p>
            <a:pPr>
              <a:spcAft>
                <a:spcPts val="600"/>
              </a:spcAft>
            </a:pPr>
            <a:endParaRPr lang="en-GB" dirty="0">
              <a:solidFill>
                <a:schemeClr val="bg1"/>
              </a:solidFill>
              <a:latin typeface="Helvetica" pitchFamily="2" charset="0"/>
            </a:endParaRPr>
          </a:p>
        </p:txBody>
      </p:sp>
      <p:pic>
        <p:nvPicPr>
          <p:cNvPr id="4" name="Picture 12" descr="Picture 12">
            <a:extLst>
              <a:ext uri="{FF2B5EF4-FFF2-40B4-BE49-F238E27FC236}">
                <a16:creationId xmlns:a16="http://schemas.microsoft.com/office/drawing/2014/main" id="{9E355AB1-5999-3441-92EA-E06E559B2FA0}"/>
              </a:ext>
            </a:extLst>
          </p:cNvPr>
          <p:cNvPicPr>
            <a:picLocks noChangeAspect="1"/>
          </p:cNvPicPr>
          <p:nvPr/>
        </p:nvPicPr>
        <p:blipFill>
          <a:blip r:embed="rId2"/>
          <a:stretch>
            <a:fillRect/>
          </a:stretch>
        </p:blipFill>
        <p:spPr>
          <a:xfrm>
            <a:off x="0" y="-118566"/>
            <a:ext cx="1828845" cy="1315995"/>
          </a:xfrm>
          <a:prstGeom prst="rect">
            <a:avLst/>
          </a:prstGeom>
          <a:ln w="12700">
            <a:miter lim="400000"/>
          </a:ln>
        </p:spPr>
      </p:pic>
      <p:sp>
        <p:nvSpPr>
          <p:cNvPr id="6" name="Rectangle 5">
            <a:extLst>
              <a:ext uri="{FF2B5EF4-FFF2-40B4-BE49-F238E27FC236}">
                <a16:creationId xmlns:a16="http://schemas.microsoft.com/office/drawing/2014/main" id="{360A3A6D-AEB4-B04C-81D9-7B2B80D939DE}"/>
              </a:ext>
            </a:extLst>
          </p:cNvPr>
          <p:cNvSpPr/>
          <p:nvPr/>
        </p:nvSpPr>
        <p:spPr>
          <a:xfrm>
            <a:off x="1828845" y="1033040"/>
            <a:ext cx="3983277" cy="45719"/>
          </a:xfrm>
          <a:prstGeom prst="rect">
            <a:avLst/>
          </a:prstGeom>
          <a:solidFill>
            <a:srgbClr val="249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94A2"/>
              </a:solidFill>
            </a:endParaRPr>
          </a:p>
        </p:txBody>
      </p:sp>
    </p:spTree>
    <p:extLst>
      <p:ext uri="{BB962C8B-B14F-4D97-AF65-F5344CB8AC3E}">
        <p14:creationId xmlns:p14="http://schemas.microsoft.com/office/powerpoint/2010/main" val="1293923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165C6-5A84-B541-8EDE-973FBF130D3C}"/>
              </a:ext>
            </a:extLst>
          </p:cNvPr>
          <p:cNvSpPr>
            <a:spLocks noGrp="1"/>
          </p:cNvSpPr>
          <p:nvPr>
            <p:ph type="title"/>
          </p:nvPr>
        </p:nvSpPr>
        <p:spPr>
          <a:xfrm>
            <a:off x="1828845" y="0"/>
            <a:ext cx="10515600" cy="1325563"/>
          </a:xfrm>
        </p:spPr>
        <p:txBody>
          <a:bodyPr/>
          <a:lstStyle/>
          <a:p>
            <a:r>
              <a:rPr lang="en-GB" dirty="0">
                <a:solidFill>
                  <a:schemeClr val="bg1"/>
                </a:solidFill>
                <a:latin typeface="GT America Expanded" pitchFamily="2" charset="77"/>
              </a:rPr>
              <a:t>HISTORY OF JEANS</a:t>
            </a:r>
          </a:p>
        </p:txBody>
      </p:sp>
      <p:sp>
        <p:nvSpPr>
          <p:cNvPr id="3" name="Content Placeholder 2">
            <a:extLst>
              <a:ext uri="{FF2B5EF4-FFF2-40B4-BE49-F238E27FC236}">
                <a16:creationId xmlns:a16="http://schemas.microsoft.com/office/drawing/2014/main" id="{7C607B62-A858-D345-85DE-8092A472EBC3}"/>
              </a:ext>
            </a:extLst>
          </p:cNvPr>
          <p:cNvSpPr>
            <a:spLocks noGrp="1"/>
          </p:cNvSpPr>
          <p:nvPr>
            <p:ph idx="1"/>
          </p:nvPr>
        </p:nvSpPr>
        <p:spPr>
          <a:xfrm>
            <a:off x="838200" y="1315996"/>
            <a:ext cx="10515600" cy="5334186"/>
          </a:xfrm>
        </p:spPr>
        <p:txBody>
          <a:bodyPr vert="horz" lIns="91440" tIns="45720" rIns="91440" bIns="45720" rtlCol="0" anchor="t">
            <a:normAutofit/>
          </a:bodyPr>
          <a:lstStyle/>
          <a:p>
            <a:pPr fontAlgn="base">
              <a:spcAft>
                <a:spcPts val="1200"/>
              </a:spcAft>
            </a:pPr>
            <a:r>
              <a:rPr lang="en-GB" dirty="0">
                <a:solidFill>
                  <a:schemeClr val="bg1"/>
                </a:solidFill>
                <a:latin typeface="Helvetica"/>
                <a:cs typeface="Helvetica"/>
              </a:rPr>
              <a:t>Jeans have evolved in the last 70 years from being a form of heavy-duty workwear to a modern fashion staple worn every day by people across the world.​</a:t>
            </a:r>
          </a:p>
          <a:p>
            <a:pPr lvl="1" fontAlgn="base">
              <a:spcAft>
                <a:spcPts val="1200"/>
              </a:spcAft>
            </a:pPr>
            <a:r>
              <a:rPr lang="en-GB" sz="2800" dirty="0">
                <a:solidFill>
                  <a:schemeClr val="bg1"/>
                </a:solidFill>
                <a:latin typeface="Helvetica" pitchFamily="2" charset="0"/>
              </a:rPr>
              <a:t>Invented by Jacob W. Davis and Levi Strauss in 1873</a:t>
            </a:r>
            <a:r>
              <a:rPr lang="en-US" sz="2800" dirty="0">
                <a:solidFill>
                  <a:schemeClr val="bg1"/>
                </a:solidFill>
                <a:latin typeface="Helvetica" pitchFamily="2" charset="0"/>
              </a:rPr>
              <a:t>​</a:t>
            </a:r>
            <a:endParaRPr lang="en-GB" sz="2800" dirty="0">
              <a:solidFill>
                <a:schemeClr val="bg1"/>
              </a:solidFill>
              <a:latin typeface="Helvetica" pitchFamily="2" charset="0"/>
            </a:endParaRPr>
          </a:p>
          <a:p>
            <a:pPr lvl="1" fontAlgn="base">
              <a:spcAft>
                <a:spcPts val="1200"/>
              </a:spcAft>
            </a:pPr>
            <a:r>
              <a:rPr lang="en-GB" sz="2800" dirty="0">
                <a:solidFill>
                  <a:schemeClr val="bg1"/>
                </a:solidFill>
                <a:latin typeface="Helvetica" pitchFamily="2" charset="0"/>
              </a:rPr>
              <a:t>Initially patented as a garment with copper rivets to protect stress points, with the intention of them being used as workwear  </a:t>
            </a:r>
            <a:r>
              <a:rPr lang="en-GB" sz="2800" dirty="0">
                <a:latin typeface="Helvetica" pitchFamily="2" charset="0"/>
              </a:rPr>
              <a:t>*This was the key to making them so popular*</a:t>
            </a:r>
            <a:r>
              <a:rPr lang="en-US" sz="2800" dirty="0">
                <a:latin typeface="Helvetica" pitchFamily="2" charset="0"/>
              </a:rPr>
              <a:t>​</a:t>
            </a:r>
            <a:endParaRPr lang="en-GB" sz="2800" dirty="0">
              <a:latin typeface="Helvetica" pitchFamily="2" charset="0"/>
            </a:endParaRPr>
          </a:p>
          <a:p>
            <a:pPr lvl="1" fontAlgn="base">
              <a:spcAft>
                <a:spcPts val="1200"/>
              </a:spcAft>
            </a:pPr>
            <a:r>
              <a:rPr lang="en-GB" sz="2800" dirty="0">
                <a:solidFill>
                  <a:schemeClr val="bg1"/>
                </a:solidFill>
                <a:latin typeface="Helvetica" pitchFamily="2" charset="0"/>
              </a:rPr>
              <a:t>Popularised in the film </a:t>
            </a:r>
            <a:r>
              <a:rPr lang="en-GB" sz="2800" i="1" dirty="0">
                <a:solidFill>
                  <a:schemeClr val="bg1"/>
                </a:solidFill>
                <a:latin typeface="Helvetica" pitchFamily="2" charset="0"/>
              </a:rPr>
              <a:t>Rebel Without a Cause </a:t>
            </a:r>
            <a:r>
              <a:rPr lang="en-GB" sz="2800" dirty="0">
                <a:solidFill>
                  <a:schemeClr val="bg1"/>
                </a:solidFill>
                <a:latin typeface="Helvetica" pitchFamily="2" charset="0"/>
              </a:rPr>
              <a:t>in the 1950s to become a symbol of youth rebellion and culture</a:t>
            </a:r>
            <a:r>
              <a:rPr lang="en-US" sz="2800" dirty="0">
                <a:solidFill>
                  <a:schemeClr val="bg1"/>
                </a:solidFill>
                <a:latin typeface="Helvetica" pitchFamily="2" charset="0"/>
              </a:rPr>
              <a:t>​</a:t>
            </a:r>
            <a:endParaRPr lang="en-GB" sz="2800" dirty="0">
              <a:solidFill>
                <a:schemeClr val="bg1"/>
              </a:solidFill>
              <a:latin typeface="Helvetica" pitchFamily="2" charset="0"/>
            </a:endParaRPr>
          </a:p>
          <a:p>
            <a:pPr lvl="1" fontAlgn="base">
              <a:spcAft>
                <a:spcPts val="1200"/>
              </a:spcAft>
            </a:pPr>
            <a:r>
              <a:rPr lang="en-GB" sz="2800" dirty="0">
                <a:solidFill>
                  <a:schemeClr val="bg1"/>
                </a:solidFill>
                <a:latin typeface="Helvetica"/>
                <a:cs typeface="Helvetica"/>
              </a:rPr>
              <a:t>Evolved over the decades since to become more of a fashion item</a:t>
            </a:r>
            <a:r>
              <a:rPr lang="en-US" sz="2800" dirty="0">
                <a:solidFill>
                  <a:schemeClr val="bg1"/>
                </a:solidFill>
                <a:latin typeface="Helvetica"/>
                <a:cs typeface="Helvetica"/>
              </a:rPr>
              <a:t>​</a:t>
            </a:r>
          </a:p>
        </p:txBody>
      </p:sp>
      <p:pic>
        <p:nvPicPr>
          <p:cNvPr id="4" name="Picture 12" descr="Picture 12">
            <a:extLst>
              <a:ext uri="{FF2B5EF4-FFF2-40B4-BE49-F238E27FC236}">
                <a16:creationId xmlns:a16="http://schemas.microsoft.com/office/drawing/2014/main" id="{9E355AB1-5999-3441-92EA-E06E559B2FA0}"/>
              </a:ext>
            </a:extLst>
          </p:cNvPr>
          <p:cNvPicPr>
            <a:picLocks noChangeAspect="1"/>
          </p:cNvPicPr>
          <p:nvPr/>
        </p:nvPicPr>
        <p:blipFill>
          <a:blip r:embed="rId2"/>
          <a:stretch>
            <a:fillRect/>
          </a:stretch>
        </p:blipFill>
        <p:spPr>
          <a:xfrm>
            <a:off x="0" y="-118566"/>
            <a:ext cx="1828845" cy="1315995"/>
          </a:xfrm>
          <a:prstGeom prst="rect">
            <a:avLst/>
          </a:prstGeom>
          <a:ln w="12700">
            <a:miter lim="400000"/>
          </a:ln>
        </p:spPr>
      </p:pic>
      <p:sp>
        <p:nvSpPr>
          <p:cNvPr id="6" name="Rectangle 5">
            <a:extLst>
              <a:ext uri="{FF2B5EF4-FFF2-40B4-BE49-F238E27FC236}">
                <a16:creationId xmlns:a16="http://schemas.microsoft.com/office/drawing/2014/main" id="{360A3A6D-AEB4-B04C-81D9-7B2B80D939DE}"/>
              </a:ext>
            </a:extLst>
          </p:cNvPr>
          <p:cNvSpPr/>
          <p:nvPr/>
        </p:nvSpPr>
        <p:spPr>
          <a:xfrm>
            <a:off x="1828845" y="1033040"/>
            <a:ext cx="3983277" cy="45719"/>
          </a:xfrm>
          <a:prstGeom prst="rect">
            <a:avLst/>
          </a:prstGeom>
          <a:solidFill>
            <a:srgbClr val="249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94A2"/>
              </a:solidFill>
            </a:endParaRPr>
          </a:p>
        </p:txBody>
      </p:sp>
    </p:spTree>
    <p:extLst>
      <p:ext uri="{BB962C8B-B14F-4D97-AF65-F5344CB8AC3E}">
        <p14:creationId xmlns:p14="http://schemas.microsoft.com/office/powerpoint/2010/main" val="3884964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165C6-5A84-B541-8EDE-973FBF130D3C}"/>
              </a:ext>
            </a:extLst>
          </p:cNvPr>
          <p:cNvSpPr>
            <a:spLocks noGrp="1"/>
          </p:cNvSpPr>
          <p:nvPr>
            <p:ph type="title"/>
          </p:nvPr>
        </p:nvSpPr>
        <p:spPr>
          <a:xfrm>
            <a:off x="1828845" y="0"/>
            <a:ext cx="10515600" cy="1325563"/>
          </a:xfrm>
        </p:spPr>
        <p:txBody>
          <a:bodyPr/>
          <a:lstStyle/>
          <a:p>
            <a:r>
              <a:rPr lang="en-GB" dirty="0">
                <a:solidFill>
                  <a:schemeClr val="bg1"/>
                </a:solidFill>
                <a:latin typeface="GT America Expanded"/>
              </a:rPr>
              <a:t>ACTIVITY #1</a:t>
            </a:r>
            <a:endParaRPr lang="en-US" dirty="0"/>
          </a:p>
        </p:txBody>
      </p:sp>
      <p:sp>
        <p:nvSpPr>
          <p:cNvPr id="3" name="Content Placeholder 2">
            <a:extLst>
              <a:ext uri="{FF2B5EF4-FFF2-40B4-BE49-F238E27FC236}">
                <a16:creationId xmlns:a16="http://schemas.microsoft.com/office/drawing/2014/main" id="{7C607B62-A858-D345-85DE-8092A472EBC3}"/>
              </a:ext>
            </a:extLst>
          </p:cNvPr>
          <p:cNvSpPr>
            <a:spLocks noGrp="1"/>
          </p:cNvSpPr>
          <p:nvPr>
            <p:ph idx="1"/>
          </p:nvPr>
        </p:nvSpPr>
        <p:spPr>
          <a:xfrm>
            <a:off x="838200" y="1315996"/>
            <a:ext cx="10515600" cy="5334186"/>
          </a:xfrm>
        </p:spPr>
        <p:txBody>
          <a:bodyPr vert="horz" lIns="91440" tIns="45720" rIns="91440" bIns="45720" rtlCol="0" anchor="t">
            <a:normAutofit/>
          </a:bodyPr>
          <a:lstStyle/>
          <a:p>
            <a:pPr marL="0" indent="0" fontAlgn="base">
              <a:buNone/>
            </a:pPr>
            <a:r>
              <a:rPr lang="en-GB" dirty="0">
                <a:solidFill>
                  <a:schemeClr val="bg1"/>
                </a:solidFill>
                <a:latin typeface="Helvetica"/>
                <a:cs typeface="Helvetica"/>
              </a:rPr>
              <a:t>Jeans are a classic example of how culture change has influenced fashion, its design, wearability and acceptability in society. Have a look at the sets of images of jeans on the next slide and think about:</a:t>
            </a:r>
            <a:r>
              <a:rPr lang="en-US" dirty="0">
                <a:solidFill>
                  <a:schemeClr val="bg1"/>
                </a:solidFill>
                <a:latin typeface="Helvetica"/>
                <a:cs typeface="Helvetica"/>
              </a:rPr>
              <a:t>​</a:t>
            </a:r>
          </a:p>
          <a:p>
            <a:pPr marL="0" indent="0" fontAlgn="base">
              <a:buNone/>
            </a:pPr>
            <a:endParaRPr lang="en-GB" dirty="0">
              <a:solidFill>
                <a:schemeClr val="bg1"/>
              </a:solidFill>
              <a:latin typeface="Helvetica" pitchFamily="2" charset="0"/>
            </a:endParaRPr>
          </a:p>
          <a:p>
            <a:pPr fontAlgn="base"/>
            <a:r>
              <a:rPr lang="en-GB" dirty="0">
                <a:latin typeface="Helvetica" pitchFamily="2" charset="0"/>
              </a:rPr>
              <a:t>Which decade each set relates to?</a:t>
            </a:r>
            <a:r>
              <a:rPr lang="en-US" dirty="0">
                <a:latin typeface="Helvetica" pitchFamily="2" charset="0"/>
              </a:rPr>
              <a:t>​</a:t>
            </a:r>
          </a:p>
          <a:p>
            <a:pPr marL="0" indent="0" fontAlgn="base">
              <a:buNone/>
            </a:pPr>
            <a:endParaRPr lang="en-GB" dirty="0">
              <a:latin typeface="Helvetica" pitchFamily="2" charset="0"/>
            </a:endParaRPr>
          </a:p>
          <a:p>
            <a:pPr fontAlgn="base"/>
            <a:r>
              <a:rPr lang="en-GB" dirty="0">
                <a:latin typeface="Helvetica"/>
                <a:cs typeface="Helvetica"/>
              </a:rPr>
              <a:t>Why do you think the changes over the years occurred?</a:t>
            </a:r>
            <a:r>
              <a:rPr lang="en-US" dirty="0">
                <a:latin typeface="Helvetica"/>
                <a:cs typeface="Helvetica"/>
              </a:rPr>
              <a:t>​</a:t>
            </a:r>
          </a:p>
          <a:p>
            <a:pPr marL="0" indent="0" fontAlgn="base">
              <a:buNone/>
            </a:pPr>
            <a:endParaRPr lang="en-GB" dirty="0">
              <a:latin typeface="Helvetica" pitchFamily="2" charset="0"/>
            </a:endParaRPr>
          </a:p>
          <a:p>
            <a:pPr fontAlgn="base"/>
            <a:r>
              <a:rPr lang="en-GB" dirty="0">
                <a:latin typeface="Helvetica" pitchFamily="2" charset="0"/>
              </a:rPr>
              <a:t>What is the future for jeans?</a:t>
            </a:r>
            <a:r>
              <a:rPr lang="en-US" dirty="0">
                <a:latin typeface="Helvetica" pitchFamily="2" charset="0"/>
              </a:rPr>
              <a:t>​</a:t>
            </a:r>
          </a:p>
          <a:p>
            <a:pPr fontAlgn="base">
              <a:spcAft>
                <a:spcPts val="600"/>
              </a:spcAft>
            </a:pPr>
            <a:endParaRPr lang="en-GB" dirty="0">
              <a:solidFill>
                <a:schemeClr val="bg1"/>
              </a:solidFill>
              <a:latin typeface="Helvetica" pitchFamily="2" charset="0"/>
            </a:endParaRPr>
          </a:p>
        </p:txBody>
      </p:sp>
      <p:pic>
        <p:nvPicPr>
          <p:cNvPr id="4" name="Picture 12" descr="Picture 12">
            <a:extLst>
              <a:ext uri="{FF2B5EF4-FFF2-40B4-BE49-F238E27FC236}">
                <a16:creationId xmlns:a16="http://schemas.microsoft.com/office/drawing/2014/main" id="{9E355AB1-5999-3441-92EA-E06E559B2FA0}"/>
              </a:ext>
            </a:extLst>
          </p:cNvPr>
          <p:cNvPicPr>
            <a:picLocks noChangeAspect="1"/>
          </p:cNvPicPr>
          <p:nvPr/>
        </p:nvPicPr>
        <p:blipFill>
          <a:blip r:embed="rId2"/>
          <a:stretch>
            <a:fillRect/>
          </a:stretch>
        </p:blipFill>
        <p:spPr>
          <a:xfrm>
            <a:off x="0" y="-118566"/>
            <a:ext cx="1828845" cy="1315995"/>
          </a:xfrm>
          <a:prstGeom prst="rect">
            <a:avLst/>
          </a:prstGeom>
          <a:ln w="12700">
            <a:miter lim="400000"/>
          </a:ln>
        </p:spPr>
      </p:pic>
      <p:sp>
        <p:nvSpPr>
          <p:cNvPr id="6" name="Rectangle 5">
            <a:extLst>
              <a:ext uri="{FF2B5EF4-FFF2-40B4-BE49-F238E27FC236}">
                <a16:creationId xmlns:a16="http://schemas.microsoft.com/office/drawing/2014/main" id="{360A3A6D-AEB4-B04C-81D9-7B2B80D939DE}"/>
              </a:ext>
            </a:extLst>
          </p:cNvPr>
          <p:cNvSpPr/>
          <p:nvPr/>
        </p:nvSpPr>
        <p:spPr>
          <a:xfrm>
            <a:off x="1828845" y="1033040"/>
            <a:ext cx="3983277" cy="45719"/>
          </a:xfrm>
          <a:prstGeom prst="rect">
            <a:avLst/>
          </a:prstGeom>
          <a:solidFill>
            <a:srgbClr val="249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94A2"/>
              </a:solidFill>
            </a:endParaRPr>
          </a:p>
        </p:txBody>
      </p:sp>
    </p:spTree>
    <p:extLst>
      <p:ext uri="{BB962C8B-B14F-4D97-AF65-F5344CB8AC3E}">
        <p14:creationId xmlns:p14="http://schemas.microsoft.com/office/powerpoint/2010/main" val="1331383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Picture 12">
            <a:extLst>
              <a:ext uri="{FF2B5EF4-FFF2-40B4-BE49-F238E27FC236}">
                <a16:creationId xmlns:a16="http://schemas.microsoft.com/office/drawing/2014/main" id="{9DA9BE02-9E94-2646-882E-D53DB253EB86}"/>
              </a:ext>
            </a:extLst>
          </p:cNvPr>
          <p:cNvPicPr>
            <a:picLocks noChangeAspect="1"/>
          </p:cNvPicPr>
          <p:nvPr/>
        </p:nvPicPr>
        <p:blipFill>
          <a:blip r:embed="rId2"/>
          <a:stretch>
            <a:fillRect/>
          </a:stretch>
        </p:blipFill>
        <p:spPr>
          <a:xfrm>
            <a:off x="0" y="-118566"/>
            <a:ext cx="1828845" cy="1315995"/>
          </a:xfrm>
          <a:prstGeom prst="rect">
            <a:avLst/>
          </a:prstGeom>
          <a:ln w="12700">
            <a:miter lim="400000"/>
          </a:ln>
        </p:spPr>
      </p:pic>
      <p:pic>
        <p:nvPicPr>
          <p:cNvPr id="1026" name="Picture 2">
            <a:extLst>
              <a:ext uri="{FF2B5EF4-FFF2-40B4-BE49-F238E27FC236}">
                <a16:creationId xmlns:a16="http://schemas.microsoft.com/office/drawing/2014/main" id="{8E0387D1-8BF3-6242-9A75-F63AFAA11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784725"/>
            <a:ext cx="2997200" cy="1879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4F64C988-9E05-D744-9798-5A721A1DF0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5628" y="191697"/>
            <a:ext cx="2247135" cy="28535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535A8FE-78C8-9444-827C-67186C953E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9084" y="191697"/>
            <a:ext cx="2252540" cy="28603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139D45D-9394-FF4F-96EB-E1AE149CD1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38720" y="198561"/>
            <a:ext cx="2089296" cy="288006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67F22A7A-B778-0848-9E51-D8D5D55824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0652" y="3540329"/>
            <a:ext cx="2239553" cy="303876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a:extLst>
              <a:ext uri="{FF2B5EF4-FFF2-40B4-BE49-F238E27FC236}">
                <a16:creationId xmlns:a16="http://schemas.microsoft.com/office/drawing/2014/main" id="{E6A6C81D-3CCA-7E4D-BE8D-EA609C4D3E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2685" y="3614054"/>
            <a:ext cx="2322071" cy="2941291"/>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a:extLst>
              <a:ext uri="{FF2B5EF4-FFF2-40B4-BE49-F238E27FC236}">
                <a16:creationId xmlns:a16="http://schemas.microsoft.com/office/drawing/2014/main" id="{FB4016A6-72F3-9F48-953E-A7FE8AF2775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8532" y="3657215"/>
            <a:ext cx="1755350" cy="292188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a:extLst>
              <a:ext uri="{FF2B5EF4-FFF2-40B4-BE49-F238E27FC236}">
                <a16:creationId xmlns:a16="http://schemas.microsoft.com/office/drawing/2014/main" id="{7E4723CA-0971-404C-B7BD-947D2A6C7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573" y="-1413805"/>
            <a:ext cx="882167" cy="553223"/>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a:extLst>
              <a:ext uri="{FF2B5EF4-FFF2-40B4-BE49-F238E27FC236}">
                <a16:creationId xmlns:a16="http://schemas.microsoft.com/office/drawing/2014/main" id="{F77578B6-0843-084C-BCCC-61BD65FD23A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0177" y="191697"/>
            <a:ext cx="2388355" cy="2853504"/>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a:extLst>
              <a:ext uri="{FF2B5EF4-FFF2-40B4-BE49-F238E27FC236}">
                <a16:creationId xmlns:a16="http://schemas.microsoft.com/office/drawing/2014/main" id="{C0451234-8CBA-294E-8404-072C7BD8F55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63559" y="3614054"/>
            <a:ext cx="2564457" cy="2923123"/>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a:extLst>
              <a:ext uri="{FF2B5EF4-FFF2-40B4-BE49-F238E27FC236}">
                <a16:creationId xmlns:a16="http://schemas.microsoft.com/office/drawing/2014/main" id="{229412E1-7819-1641-A310-753FC9A30CB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8382" y="1202914"/>
            <a:ext cx="2223942" cy="2597190"/>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a:extLst>
              <a:ext uri="{FF2B5EF4-FFF2-40B4-BE49-F238E27FC236}">
                <a16:creationId xmlns:a16="http://schemas.microsoft.com/office/drawing/2014/main" id="{200571E2-86B5-9640-91BE-FF1CEE33CF2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8382" y="4031839"/>
            <a:ext cx="2250337" cy="2547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430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7DE35BD-09B0-AC46-A445-C59594B31C87}"/>
              </a:ext>
            </a:extLst>
          </p:cNvPr>
          <p:cNvSpPr txBox="1"/>
          <p:nvPr/>
        </p:nvSpPr>
        <p:spPr>
          <a:xfrm>
            <a:off x="2319701" y="677451"/>
            <a:ext cx="7978185" cy="707886"/>
          </a:xfrm>
          <a:prstGeom prst="rect">
            <a:avLst/>
          </a:prstGeom>
          <a:noFill/>
        </p:spPr>
        <p:txBody>
          <a:bodyPr wrap="square" lIns="91440" tIns="45720" rIns="91440" bIns="45720" rtlCol="0" anchor="t">
            <a:spAutoFit/>
          </a:bodyPr>
          <a:lstStyle/>
          <a:p>
            <a:pPr algn="ctr"/>
            <a:r>
              <a:rPr lang="en-GB" sz="4000" b="1" dirty="0">
                <a:solidFill>
                  <a:schemeClr val="bg1"/>
                </a:solidFill>
                <a:latin typeface="GT America Expanded Bold" pitchFamily="2" charset="0"/>
                <a:cs typeface="Arial"/>
              </a:rPr>
              <a:t>ACTIVITY #2 - INSPIRE</a:t>
            </a:r>
            <a:endParaRPr lang="en-GB" sz="4000" b="1" dirty="0">
              <a:solidFill>
                <a:schemeClr val="bg1"/>
              </a:solidFill>
              <a:latin typeface="GT America Expanded Bold" pitchFamily="2" charset="0"/>
              <a:cs typeface="Helvetica"/>
            </a:endParaRPr>
          </a:p>
        </p:txBody>
      </p:sp>
      <p:sp>
        <p:nvSpPr>
          <p:cNvPr id="7" name="TextBox 6">
            <a:extLst>
              <a:ext uri="{FF2B5EF4-FFF2-40B4-BE49-F238E27FC236}">
                <a16:creationId xmlns:a16="http://schemas.microsoft.com/office/drawing/2014/main" id="{E806DD59-4B9B-DA40-9677-39E4AF773807}"/>
              </a:ext>
            </a:extLst>
          </p:cNvPr>
          <p:cNvSpPr txBox="1"/>
          <p:nvPr/>
        </p:nvSpPr>
        <p:spPr>
          <a:xfrm>
            <a:off x="2660781" y="1977333"/>
            <a:ext cx="7637105" cy="3970318"/>
          </a:xfrm>
          <a:prstGeom prst="rect">
            <a:avLst/>
          </a:prstGeom>
          <a:noFill/>
        </p:spPr>
        <p:txBody>
          <a:bodyPr wrap="square" lIns="91440" tIns="45720" rIns="91440" bIns="45720" rtlCol="0" anchor="t">
            <a:spAutoFit/>
          </a:bodyPr>
          <a:lstStyle/>
          <a:p>
            <a:r>
              <a:rPr lang="en-GB" sz="2800" dirty="0">
                <a:latin typeface="Helvetica" pitchFamily="2" charset="0"/>
              </a:rPr>
              <a:t>Look at websites </a:t>
            </a:r>
            <a:r>
              <a:rPr lang="en-GB" sz="2800" b="1" u="sng" dirty="0">
                <a:latin typeface="Helvetica" pitchFamily="2" charset="0"/>
              </a:rPr>
              <a:t>WGSN</a:t>
            </a:r>
            <a:r>
              <a:rPr lang="en-GB" sz="2800" dirty="0">
                <a:latin typeface="Helvetica" pitchFamily="2" charset="0"/>
              </a:rPr>
              <a:t> and </a:t>
            </a:r>
            <a:r>
              <a:rPr lang="en-GB" sz="2800" b="1" u="sng" dirty="0">
                <a:latin typeface="Helvetica" pitchFamily="2" charset="0"/>
              </a:rPr>
              <a:t>Pinterest</a:t>
            </a:r>
            <a:r>
              <a:rPr lang="en-GB" sz="2800" dirty="0">
                <a:latin typeface="Helvetica" pitchFamily="2" charset="0"/>
              </a:rPr>
              <a:t> and produce some trend boards based on the information they are predicting. </a:t>
            </a:r>
          </a:p>
          <a:p>
            <a:endParaRPr lang="en-GB" sz="2800" dirty="0">
              <a:latin typeface="Helvetica" pitchFamily="2" charset="0"/>
            </a:endParaRPr>
          </a:p>
          <a:p>
            <a:r>
              <a:rPr lang="en-GB" sz="2800" dirty="0">
                <a:latin typeface="Helvetica" pitchFamily="2" charset="0"/>
              </a:rPr>
              <a:t>Trends can be floral, leather, lace, sportswear lux, minimalism, a colour, collars, sleeves, oversized, military, etc.  Keep them as reference, think about layout – there is no need to overload the page.</a:t>
            </a:r>
          </a:p>
        </p:txBody>
      </p:sp>
      <p:sp>
        <p:nvSpPr>
          <p:cNvPr id="8" name="Rectangle 7">
            <a:extLst>
              <a:ext uri="{FF2B5EF4-FFF2-40B4-BE49-F238E27FC236}">
                <a16:creationId xmlns:a16="http://schemas.microsoft.com/office/drawing/2014/main" id="{5A972C67-1AAC-474B-BB56-08743E314EF9}"/>
              </a:ext>
            </a:extLst>
          </p:cNvPr>
          <p:cNvSpPr/>
          <p:nvPr/>
        </p:nvSpPr>
        <p:spPr>
          <a:xfrm>
            <a:off x="4131762" y="1567429"/>
            <a:ext cx="3983277" cy="45719"/>
          </a:xfrm>
          <a:prstGeom prst="rect">
            <a:avLst/>
          </a:prstGeom>
          <a:solidFill>
            <a:srgbClr val="249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94A2"/>
              </a:solidFill>
            </a:endParaRPr>
          </a:p>
        </p:txBody>
      </p:sp>
      <p:pic>
        <p:nvPicPr>
          <p:cNvPr id="9" name="Picture 12" descr="Picture 12">
            <a:extLst>
              <a:ext uri="{FF2B5EF4-FFF2-40B4-BE49-F238E27FC236}">
                <a16:creationId xmlns:a16="http://schemas.microsoft.com/office/drawing/2014/main" id="{283E72FA-9175-8349-B11C-5588194129A3}"/>
              </a:ext>
            </a:extLst>
          </p:cNvPr>
          <p:cNvPicPr>
            <a:picLocks noChangeAspect="1"/>
          </p:cNvPicPr>
          <p:nvPr/>
        </p:nvPicPr>
        <p:blipFill>
          <a:blip r:embed="rId3"/>
          <a:stretch>
            <a:fillRect/>
          </a:stretch>
        </p:blipFill>
        <p:spPr>
          <a:xfrm>
            <a:off x="0" y="-118566"/>
            <a:ext cx="1828845" cy="1315995"/>
          </a:xfrm>
          <a:prstGeom prst="rect">
            <a:avLst/>
          </a:prstGeom>
          <a:ln w="12700">
            <a:miter lim="400000"/>
          </a:ln>
        </p:spPr>
      </p:pic>
    </p:spTree>
    <p:extLst>
      <p:ext uri="{BB962C8B-B14F-4D97-AF65-F5344CB8AC3E}">
        <p14:creationId xmlns:p14="http://schemas.microsoft.com/office/powerpoint/2010/main" val="3008011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7DE35BD-09B0-AC46-A445-C59594B31C87}"/>
              </a:ext>
            </a:extLst>
          </p:cNvPr>
          <p:cNvSpPr txBox="1"/>
          <p:nvPr/>
        </p:nvSpPr>
        <p:spPr>
          <a:xfrm>
            <a:off x="2958989" y="670695"/>
            <a:ext cx="7491297" cy="707886"/>
          </a:xfrm>
          <a:prstGeom prst="rect">
            <a:avLst/>
          </a:prstGeom>
          <a:noFill/>
        </p:spPr>
        <p:txBody>
          <a:bodyPr wrap="square" lIns="91440" tIns="45720" rIns="91440" bIns="45720" rtlCol="0" anchor="t">
            <a:spAutoFit/>
          </a:bodyPr>
          <a:lstStyle/>
          <a:p>
            <a:pPr algn="ctr"/>
            <a:r>
              <a:rPr lang="en-GB" sz="4000" b="1" dirty="0">
                <a:solidFill>
                  <a:schemeClr val="bg1"/>
                </a:solidFill>
                <a:latin typeface="GT America Expanded Bold"/>
                <a:cs typeface="Arial"/>
              </a:rPr>
              <a:t>ACTIVITY #3 - DRAW</a:t>
            </a:r>
            <a:endParaRPr lang="en-GB" sz="4000" b="1" dirty="0">
              <a:solidFill>
                <a:schemeClr val="bg1"/>
              </a:solidFill>
              <a:latin typeface="GT America Expanded Bold"/>
              <a:cs typeface="Helvetica"/>
            </a:endParaRPr>
          </a:p>
        </p:txBody>
      </p:sp>
      <p:sp>
        <p:nvSpPr>
          <p:cNvPr id="7" name="TextBox 6">
            <a:extLst>
              <a:ext uri="{FF2B5EF4-FFF2-40B4-BE49-F238E27FC236}">
                <a16:creationId xmlns:a16="http://schemas.microsoft.com/office/drawing/2014/main" id="{E806DD59-4B9B-DA40-9677-39E4AF773807}"/>
              </a:ext>
            </a:extLst>
          </p:cNvPr>
          <p:cNvSpPr txBox="1"/>
          <p:nvPr/>
        </p:nvSpPr>
        <p:spPr>
          <a:xfrm>
            <a:off x="745857" y="1801996"/>
            <a:ext cx="10755085" cy="4832092"/>
          </a:xfrm>
          <a:prstGeom prst="rect">
            <a:avLst/>
          </a:prstGeom>
          <a:noFill/>
        </p:spPr>
        <p:txBody>
          <a:bodyPr wrap="square" lIns="91440" tIns="45720" rIns="91440" bIns="45720" rtlCol="0" anchor="t">
            <a:spAutoFit/>
          </a:bodyPr>
          <a:lstStyle/>
          <a:p>
            <a:r>
              <a:rPr lang="en-GB" sz="2800" dirty="0">
                <a:latin typeface="Helvetica" pitchFamily="2" charset="0"/>
              </a:rPr>
              <a:t>Draw every day. It does not have to be fashion specific, just develop your line drawing. No need to add colour, this can be life drawing of family members, still life around the house or garden, any view from a window.</a:t>
            </a:r>
          </a:p>
          <a:p>
            <a:endParaRPr lang="en-GB" sz="2800" dirty="0">
              <a:latin typeface="Helvetica" pitchFamily="2" charset="0"/>
            </a:endParaRPr>
          </a:p>
          <a:p>
            <a:r>
              <a:rPr lang="en-GB" sz="2800" dirty="0">
                <a:latin typeface="Helvetica" pitchFamily="2" charset="0"/>
              </a:rPr>
              <a:t>If you have magazines at home, start doing some fashion illustrations, draw the figure and think about proportion, 3 heads depth to the waist, elbow to hit waist point and wrist to hit hip point, elongate the legs for illustration purposes</a:t>
            </a:r>
          </a:p>
          <a:p>
            <a:endParaRPr lang="en-GB" sz="2800" dirty="0">
              <a:latin typeface="Helvetica" pitchFamily="2" charset="0"/>
            </a:endParaRPr>
          </a:p>
          <a:p>
            <a:r>
              <a:rPr lang="en-GB" sz="2800" dirty="0">
                <a:latin typeface="Helvetica" pitchFamily="2" charset="0"/>
              </a:rPr>
              <a:t>Bring your work together and review and reflect on it, try curating it. </a:t>
            </a:r>
          </a:p>
        </p:txBody>
      </p:sp>
      <p:sp>
        <p:nvSpPr>
          <p:cNvPr id="8" name="Rectangle 7">
            <a:extLst>
              <a:ext uri="{FF2B5EF4-FFF2-40B4-BE49-F238E27FC236}">
                <a16:creationId xmlns:a16="http://schemas.microsoft.com/office/drawing/2014/main" id="{5A972C67-1AAC-474B-BB56-08743E314EF9}"/>
              </a:ext>
            </a:extLst>
          </p:cNvPr>
          <p:cNvSpPr/>
          <p:nvPr/>
        </p:nvSpPr>
        <p:spPr>
          <a:xfrm>
            <a:off x="4131762" y="1567429"/>
            <a:ext cx="3983277" cy="45719"/>
          </a:xfrm>
          <a:prstGeom prst="rect">
            <a:avLst/>
          </a:prstGeom>
          <a:solidFill>
            <a:srgbClr val="249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94A2"/>
              </a:solidFill>
            </a:endParaRPr>
          </a:p>
        </p:txBody>
      </p:sp>
      <p:pic>
        <p:nvPicPr>
          <p:cNvPr id="9" name="Picture 12" descr="Picture 12">
            <a:extLst>
              <a:ext uri="{FF2B5EF4-FFF2-40B4-BE49-F238E27FC236}">
                <a16:creationId xmlns:a16="http://schemas.microsoft.com/office/drawing/2014/main" id="{283E72FA-9175-8349-B11C-5588194129A3}"/>
              </a:ext>
            </a:extLst>
          </p:cNvPr>
          <p:cNvPicPr>
            <a:picLocks noChangeAspect="1"/>
          </p:cNvPicPr>
          <p:nvPr/>
        </p:nvPicPr>
        <p:blipFill>
          <a:blip r:embed="rId3"/>
          <a:stretch>
            <a:fillRect/>
          </a:stretch>
        </p:blipFill>
        <p:spPr>
          <a:xfrm>
            <a:off x="0" y="-118566"/>
            <a:ext cx="1828845" cy="1315995"/>
          </a:xfrm>
          <a:prstGeom prst="rect">
            <a:avLst/>
          </a:prstGeom>
          <a:ln w="12700">
            <a:miter lim="400000"/>
          </a:ln>
        </p:spPr>
      </p:pic>
    </p:spTree>
    <p:extLst>
      <p:ext uri="{BB962C8B-B14F-4D97-AF65-F5344CB8AC3E}">
        <p14:creationId xmlns:p14="http://schemas.microsoft.com/office/powerpoint/2010/main" val="1590104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7DE35BD-09B0-AC46-A445-C59594B31C87}"/>
              </a:ext>
            </a:extLst>
          </p:cNvPr>
          <p:cNvSpPr txBox="1"/>
          <p:nvPr/>
        </p:nvSpPr>
        <p:spPr>
          <a:xfrm>
            <a:off x="2958989" y="670695"/>
            <a:ext cx="7954434" cy="707886"/>
          </a:xfrm>
          <a:prstGeom prst="rect">
            <a:avLst/>
          </a:prstGeom>
          <a:noFill/>
        </p:spPr>
        <p:txBody>
          <a:bodyPr wrap="square" lIns="91440" tIns="45720" rIns="91440" bIns="45720" rtlCol="0" anchor="t">
            <a:spAutoFit/>
          </a:bodyPr>
          <a:lstStyle/>
          <a:p>
            <a:pPr algn="ctr"/>
            <a:r>
              <a:rPr lang="en-GB" sz="4000" b="1" dirty="0">
                <a:solidFill>
                  <a:schemeClr val="bg1"/>
                </a:solidFill>
                <a:latin typeface="GT America Expanded Bold"/>
                <a:cs typeface="Arial"/>
              </a:rPr>
              <a:t>ACTIVITY #4 - WATCH</a:t>
            </a:r>
            <a:endParaRPr lang="en-GB" sz="4000" b="1" dirty="0">
              <a:solidFill>
                <a:schemeClr val="bg1"/>
              </a:solidFill>
              <a:latin typeface="GT America Expanded Bold"/>
              <a:cs typeface="Helvetica"/>
            </a:endParaRPr>
          </a:p>
        </p:txBody>
      </p:sp>
      <p:sp>
        <p:nvSpPr>
          <p:cNvPr id="7" name="TextBox 6">
            <a:extLst>
              <a:ext uri="{FF2B5EF4-FFF2-40B4-BE49-F238E27FC236}">
                <a16:creationId xmlns:a16="http://schemas.microsoft.com/office/drawing/2014/main" id="{E806DD59-4B9B-DA40-9677-39E4AF773807}"/>
              </a:ext>
            </a:extLst>
          </p:cNvPr>
          <p:cNvSpPr txBox="1"/>
          <p:nvPr/>
        </p:nvSpPr>
        <p:spPr>
          <a:xfrm>
            <a:off x="1262743" y="1977333"/>
            <a:ext cx="10461171" cy="4401205"/>
          </a:xfrm>
          <a:prstGeom prst="rect">
            <a:avLst/>
          </a:prstGeom>
          <a:noFill/>
        </p:spPr>
        <p:txBody>
          <a:bodyPr wrap="square" lIns="91440" tIns="45720" rIns="91440" bIns="45720" rtlCol="0" anchor="t">
            <a:spAutoFit/>
          </a:bodyPr>
          <a:lstStyle/>
          <a:p>
            <a:r>
              <a:rPr lang="en-GB" sz="2800" i="1" dirty="0">
                <a:latin typeface="Helvetica" pitchFamily="2" charset="0"/>
              </a:rPr>
              <a:t>Netflix and other channels:</a:t>
            </a:r>
            <a:br>
              <a:rPr lang="en-GB" sz="2800" dirty="0">
                <a:latin typeface="Helvetica" pitchFamily="2" charset="0"/>
              </a:rPr>
            </a:br>
            <a:endParaRPr lang="en-GB" sz="2800" dirty="0">
              <a:latin typeface="Helvetica" pitchFamily="2" charset="0"/>
            </a:endParaRPr>
          </a:p>
          <a:p>
            <a:r>
              <a:rPr lang="en-GB" sz="2800" dirty="0">
                <a:latin typeface="Helvetica" pitchFamily="2" charset="0"/>
              </a:rPr>
              <a:t>Watch McQueen, The Sept issue, DRIES, Jeremy Scott - The People’s Designer, or The Fashion Fund. These will all give you a sense of the design process and how things work</a:t>
            </a:r>
            <a:r>
              <a:rPr lang="en-US" sz="2800" dirty="0">
                <a:latin typeface="Helvetica" pitchFamily="2" charset="0"/>
              </a:rPr>
              <a:t>.</a:t>
            </a:r>
          </a:p>
          <a:p>
            <a:r>
              <a:rPr lang="en-US" sz="2800" dirty="0">
                <a:latin typeface="Helvetica" pitchFamily="2" charset="0"/>
              </a:rPr>
              <a:t> </a:t>
            </a:r>
          </a:p>
          <a:p>
            <a:r>
              <a:rPr lang="en-US" sz="2800" dirty="0">
                <a:latin typeface="Helvetica" pitchFamily="2" charset="0"/>
              </a:rPr>
              <a:t>Does this influence your opinion of the design world?</a:t>
            </a:r>
          </a:p>
          <a:p>
            <a:endParaRPr lang="en-US" sz="2800" dirty="0">
              <a:latin typeface="Helvetica" pitchFamily="2" charset="0"/>
            </a:endParaRPr>
          </a:p>
          <a:p>
            <a:r>
              <a:rPr lang="en-US" sz="2800" dirty="0">
                <a:latin typeface="Helvetica" pitchFamily="2" charset="0"/>
              </a:rPr>
              <a:t>Does it give you insight to the type of fashion roles you would like? </a:t>
            </a:r>
            <a:endParaRPr lang="en-GB" sz="2800" dirty="0">
              <a:latin typeface="Helvetica" pitchFamily="2" charset="0"/>
            </a:endParaRPr>
          </a:p>
        </p:txBody>
      </p:sp>
      <p:sp>
        <p:nvSpPr>
          <p:cNvPr id="8" name="Rectangle 7">
            <a:extLst>
              <a:ext uri="{FF2B5EF4-FFF2-40B4-BE49-F238E27FC236}">
                <a16:creationId xmlns:a16="http://schemas.microsoft.com/office/drawing/2014/main" id="{5A972C67-1AAC-474B-BB56-08743E314EF9}"/>
              </a:ext>
            </a:extLst>
          </p:cNvPr>
          <p:cNvSpPr/>
          <p:nvPr/>
        </p:nvSpPr>
        <p:spPr>
          <a:xfrm>
            <a:off x="4131762" y="1567429"/>
            <a:ext cx="3983277" cy="45719"/>
          </a:xfrm>
          <a:prstGeom prst="rect">
            <a:avLst/>
          </a:prstGeom>
          <a:solidFill>
            <a:srgbClr val="249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94A2"/>
              </a:solidFill>
            </a:endParaRPr>
          </a:p>
        </p:txBody>
      </p:sp>
      <p:pic>
        <p:nvPicPr>
          <p:cNvPr id="9" name="Picture 12" descr="Picture 12">
            <a:extLst>
              <a:ext uri="{FF2B5EF4-FFF2-40B4-BE49-F238E27FC236}">
                <a16:creationId xmlns:a16="http://schemas.microsoft.com/office/drawing/2014/main" id="{283E72FA-9175-8349-B11C-5588194129A3}"/>
              </a:ext>
            </a:extLst>
          </p:cNvPr>
          <p:cNvPicPr>
            <a:picLocks noChangeAspect="1"/>
          </p:cNvPicPr>
          <p:nvPr/>
        </p:nvPicPr>
        <p:blipFill>
          <a:blip r:embed="rId3"/>
          <a:stretch>
            <a:fillRect/>
          </a:stretch>
        </p:blipFill>
        <p:spPr>
          <a:xfrm>
            <a:off x="0" y="-118566"/>
            <a:ext cx="1828845" cy="1315995"/>
          </a:xfrm>
          <a:prstGeom prst="rect">
            <a:avLst/>
          </a:prstGeom>
          <a:ln w="12700">
            <a:miter lim="400000"/>
          </a:ln>
        </p:spPr>
      </p:pic>
    </p:spTree>
    <p:extLst>
      <p:ext uri="{BB962C8B-B14F-4D97-AF65-F5344CB8AC3E}">
        <p14:creationId xmlns:p14="http://schemas.microsoft.com/office/powerpoint/2010/main" val="724567969"/>
      </p:ext>
    </p:extLst>
  </p:cSld>
  <p:clrMapOvr>
    <a:masterClrMapping/>
  </p:clrMapOvr>
</p:sld>
</file>

<file path=ppt/theme/theme1.xml><?xml version="1.0" encoding="utf-8"?>
<a:theme xmlns:a="http://schemas.openxmlformats.org/drawingml/2006/main" name="Office Theme">
  <a:themeElements>
    <a:clrScheme name="Custom 2">
      <a:dk1>
        <a:srgbClr val="2393A2"/>
      </a:dk1>
      <a:lt1>
        <a:srgbClr val="FFFFFF"/>
      </a:lt1>
      <a:dk2>
        <a:srgbClr val="2393A2"/>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14DA8E50F9F4449DB82A6AF5A93802" ma:contentTypeVersion="15" ma:contentTypeDescription="Create a new document." ma:contentTypeScope="" ma:versionID="6ed912307378e22ab0aac1002af82a74">
  <xsd:schema xmlns:xsd="http://www.w3.org/2001/XMLSchema" xmlns:xs="http://www.w3.org/2001/XMLSchema" xmlns:p="http://schemas.microsoft.com/office/2006/metadata/properties" xmlns:ns1="http://schemas.microsoft.com/sharepoint/v3" xmlns:ns2="48ebd83f-0d29-43fc-adf7-85454bb53a10" xmlns:ns3="28eea4e6-9d34-46eb-897c-a6d10532b6d8" targetNamespace="http://schemas.microsoft.com/office/2006/metadata/properties" ma:root="true" ma:fieldsID="ab1353b083e89fb3e5846db9fbfd3117" ns1:_="" ns2:_="" ns3:_="">
    <xsd:import namespace="http://schemas.microsoft.com/sharepoint/v3"/>
    <xsd:import namespace="48ebd83f-0d29-43fc-adf7-85454bb53a10"/>
    <xsd:import namespace="28eea4e6-9d34-46eb-897c-a6d10532b6d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ebd83f-0d29-43fc-adf7-85454bb53a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8eea4e6-9d34-46eb-897c-a6d10532b6d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4BAEA1-885E-48F0-B4C1-60E464791AD1}">
  <ds:schemaRefs>
    <ds:schemaRef ds:uri="http://schemas.microsoft.com/sharepoint/v3/contenttype/forms"/>
  </ds:schemaRefs>
</ds:datastoreItem>
</file>

<file path=customXml/itemProps2.xml><?xml version="1.0" encoding="utf-8"?>
<ds:datastoreItem xmlns:ds="http://schemas.openxmlformats.org/officeDocument/2006/customXml" ds:itemID="{A5139A11-2A6A-413B-BE3B-73DB4CABF911}">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39C162AC-0D15-4138-82E3-863971DE58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ebd83f-0d29-43fc-adf7-85454bb53a10"/>
    <ds:schemaRef ds:uri="28eea4e6-9d34-46eb-897c-a6d10532b6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7137</TotalTime>
  <Words>570</Words>
  <Application>Microsoft Office PowerPoint</Application>
  <PresentationFormat>Widescreen</PresentationFormat>
  <Paragraphs>43</Paragraphs>
  <Slides>8</Slides>
  <Notes>3</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CULTURE CHANGE</vt:lpstr>
      <vt:lpstr>HISTORY OF JEANS</vt:lpstr>
      <vt:lpstr>ACTIVITY #1</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Rachel Martine</cp:lastModifiedBy>
  <cp:revision>28</cp:revision>
  <dcterms:created xsi:type="dcterms:W3CDTF">2021-09-14T09:21:40Z</dcterms:created>
  <dcterms:modified xsi:type="dcterms:W3CDTF">2022-02-15T10:38:14Z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0x0101001214DA8E50F9F4449DB82A6AF5A93802</vt:lpwstr>
  </property>
</Properties>
</file>